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7"/>
  </p:notesMasterIdLst>
  <p:sldIdLst>
    <p:sldId id="308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72" r:id="rId16"/>
    <p:sldId id="271" r:id="rId17"/>
    <p:sldId id="273" r:id="rId18"/>
    <p:sldId id="274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5" r:id="rId37"/>
    <p:sldId id="296" r:id="rId38"/>
    <p:sldId id="297" r:id="rId39"/>
    <p:sldId id="298" r:id="rId40"/>
    <p:sldId id="299" r:id="rId41"/>
    <p:sldId id="300" r:id="rId42"/>
    <p:sldId id="301" r:id="rId43"/>
    <p:sldId id="302" r:id="rId44"/>
    <p:sldId id="303" r:id="rId45"/>
    <p:sldId id="304" r:id="rId46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42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5A9118-0EE1-4D14-BB0A-7F59431CCEE7}" type="datetimeFigureOut">
              <a:rPr lang="pt-BR" smtClean="0"/>
              <a:t>19/11/2023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B0F687-236D-4245-8118-022F14D724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24481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Backup automático, manuais tendem a ser esquecidos</a:t>
            </a:r>
          </a:p>
          <a:p>
            <a:r>
              <a:rPr lang="pt-BR" dirty="0" smtClean="0"/>
              <a:t>Certifique-se se realmente estão sendo feitos.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6801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70266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95798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98800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mtClean="0"/>
              <a:t>https://nordpass.com/most-common-passwords-list/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21719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49044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90939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77662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21985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61919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2238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03263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96574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69208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33140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76428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771679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83120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37893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136668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848510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43938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743419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36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20132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37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670569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38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563050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39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359898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40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46312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41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73988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42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764286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43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829794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44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490332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45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7718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17586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1650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75288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1804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25799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0F687-236D-4245-8118-022F14D724CB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318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9F01-DE70-421D-913C-5540CBA8C3E6}" type="datetimeFigureOut">
              <a:rPr lang="pt-BR" smtClean="0"/>
              <a:t>19/11/2023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0616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9F01-DE70-421D-913C-5540CBA8C3E6}" type="datetimeFigureOut">
              <a:rPr lang="pt-BR" smtClean="0"/>
              <a:t>19/11/2023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95870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9F01-DE70-421D-913C-5540CBA8C3E6}" type="datetimeFigureOut">
              <a:rPr lang="pt-BR" smtClean="0"/>
              <a:t>19/11/2023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4388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9F01-DE70-421D-913C-5540CBA8C3E6}" type="datetimeFigureOut">
              <a:rPr lang="pt-BR" smtClean="0"/>
              <a:t>19/11/2023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6460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9F01-DE70-421D-913C-5540CBA8C3E6}" type="datetimeFigureOut">
              <a:rPr lang="pt-BR" smtClean="0"/>
              <a:t>19/11/2023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59965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9F01-DE70-421D-913C-5540CBA8C3E6}" type="datetimeFigureOut">
              <a:rPr lang="pt-BR" smtClean="0"/>
              <a:t>19/11/2023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57208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9F01-DE70-421D-913C-5540CBA8C3E6}" type="datetimeFigureOut">
              <a:rPr lang="pt-BR" smtClean="0"/>
              <a:t>19/11/2023</a:t>
            </a:fld>
            <a:endParaRPr lang="pt-B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15532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9F01-DE70-421D-913C-5540CBA8C3E6}" type="datetimeFigureOut">
              <a:rPr lang="pt-BR" smtClean="0"/>
              <a:t>19/11/2023</a:t>
            </a:fld>
            <a:endParaRPr lang="pt-B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22384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9F01-DE70-421D-913C-5540CBA8C3E6}" type="datetimeFigureOut">
              <a:rPr lang="pt-BR" smtClean="0"/>
              <a:t>19/11/2023</a:t>
            </a:fld>
            <a:endParaRPr lang="pt-B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07261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9F01-DE70-421D-913C-5540CBA8C3E6}" type="datetimeFigureOut">
              <a:rPr lang="pt-BR" smtClean="0"/>
              <a:t>19/11/2023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86831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9F01-DE70-421D-913C-5540CBA8C3E6}" type="datetimeFigureOut">
              <a:rPr lang="pt-BR" smtClean="0"/>
              <a:t>19/11/2023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06468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AD9F01-DE70-421D-913C-5540CBA8C3E6}" type="datetimeFigureOut">
              <a:rPr lang="pt-BR" smtClean="0"/>
              <a:t>19/11/2023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8F3264-6037-4C1F-93DF-E4F182543E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58994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="" xmlns:a16="http://schemas.microsoft.com/office/drawing/2014/main" id="{19D32F93-50AC-4C46-A5DB-291C60DDB7B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77" y="919321"/>
            <a:ext cx="2652916" cy="1551956"/>
          </a:xfrm>
          <a:prstGeom prst="rect">
            <a:avLst/>
          </a:prstGeom>
        </p:spPr>
      </p:pic>
      <p:sp>
        <p:nvSpPr>
          <p:cNvPr id="11" name="Right Triangle 10">
            <a:extLst>
              <a:ext uri="{FF2B5EF4-FFF2-40B4-BE49-F238E27FC236}">
                <a16:creationId xmlns="" xmlns:a16="http://schemas.microsoft.com/office/drawing/2014/main" id="{827DC2C4-B485-428A-BF4A-472D2967F47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EE04B5EB-F158-4507-90DD-BD23620C7CC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966977" y="3194465"/>
            <a:ext cx="6691254" cy="1320997"/>
          </a:xfrm>
        </p:spPr>
        <p:txBody>
          <a:bodyPr anchor="b">
            <a:normAutofit/>
          </a:bodyPr>
          <a:lstStyle/>
          <a:p>
            <a:pPr algn="l"/>
            <a:r>
              <a:rPr lang="pt-BR" sz="2800" smtClean="0"/>
              <a:t>FUNDAMENTOS DE INFORMÁTICA</a:t>
            </a:r>
            <a:endParaRPr lang="pt-BR" sz="28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966977" y="5142305"/>
            <a:ext cx="5490973" cy="753165"/>
          </a:xfrm>
        </p:spPr>
        <p:txBody>
          <a:bodyPr anchor="t">
            <a:normAutofit/>
          </a:bodyPr>
          <a:lstStyle/>
          <a:p>
            <a:pPr algn="l"/>
            <a:r>
              <a:rPr lang="pt-BR" dirty="0"/>
              <a:t>Prof. Me. Matheus </a:t>
            </a:r>
            <a:r>
              <a:rPr lang="pt-BR" dirty="0" err="1"/>
              <a:t>Raffael</a:t>
            </a:r>
            <a:r>
              <a:rPr lang="pt-BR" dirty="0"/>
              <a:t> Simon</a:t>
            </a:r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966977" y="2353635"/>
            <a:ext cx="6691254" cy="13209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3900" dirty="0" smtClean="0"/>
              <a:t>TECNOLOGIA EM ANÁLISE E DESENVOLVIMENTO DE SISTEMAS</a:t>
            </a:r>
            <a:endParaRPr lang="pt-BR" sz="3900" dirty="0"/>
          </a:p>
        </p:txBody>
      </p:sp>
    </p:spTree>
    <p:extLst>
      <p:ext uri="{BB962C8B-B14F-4D97-AF65-F5344CB8AC3E}">
        <p14:creationId xmlns:p14="http://schemas.microsoft.com/office/powerpoint/2010/main" val="319901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Tipos do backup</a:t>
            </a:r>
            <a:endParaRPr lang="pt-BR" sz="5400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2137" y="2255893"/>
            <a:ext cx="8613371" cy="3470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100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Por quanto tempo manter um backup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 fontScale="92500" lnSpcReduction="10000"/>
          </a:bodyPr>
          <a:lstStyle/>
          <a:p>
            <a:r>
              <a:rPr lang="pt-BR" sz="2500" dirty="0"/>
              <a:t>O tempo de retenção depende do tipo do arquivo copiado</a:t>
            </a:r>
          </a:p>
          <a:p>
            <a:pPr lvl="1"/>
            <a:r>
              <a:rPr lang="pt-BR" sz="2100" dirty="0"/>
              <a:t>fotos e vídeos, provavelmente, serão guardados para sempre (possuem valor emocional)</a:t>
            </a:r>
          </a:p>
          <a:p>
            <a:pPr lvl="1"/>
            <a:r>
              <a:rPr lang="pt-BR" sz="2100" dirty="0"/>
              <a:t>trabalhos de escola, talvez, possam ser descartados (ficam ultrapassados)</a:t>
            </a:r>
          </a:p>
          <a:p>
            <a:r>
              <a:rPr lang="pt-BR" sz="2500" dirty="0"/>
              <a:t>Mantenha seus backups:</a:t>
            </a:r>
          </a:p>
          <a:p>
            <a:pPr lvl="1"/>
            <a:r>
              <a:rPr lang="pt-BR" sz="2100" dirty="0"/>
              <a:t>pelo tempo que os arquivos tiverem valor ou utilidade </a:t>
            </a:r>
          </a:p>
          <a:p>
            <a:pPr lvl="1"/>
            <a:r>
              <a:rPr lang="pt-BR" sz="2100" dirty="0"/>
              <a:t>enquanto não tiver problemas de espaço</a:t>
            </a:r>
          </a:p>
          <a:p>
            <a:r>
              <a:rPr lang="pt-BR" sz="2500" dirty="0"/>
              <a:t>Lembre-se de identificar seus backups:</a:t>
            </a:r>
          </a:p>
          <a:p>
            <a:pPr lvl="1"/>
            <a:r>
              <a:rPr lang="pt-BR" sz="2100" dirty="0"/>
              <a:t>com informações que ajudem a localizar o tipo do arquivo armazenado e a data de </a:t>
            </a:r>
            <a:r>
              <a:rPr lang="pt-BR" sz="2100" dirty="0" smtClean="0"/>
              <a:t>gravação.</a:t>
            </a:r>
          </a:p>
          <a:p>
            <a:pPr lvl="1"/>
            <a:r>
              <a:rPr lang="pt-BR" sz="2100" dirty="0" smtClean="0"/>
              <a:t>A identificação ajuda a selecionar oque será apagado, caso necessário.</a:t>
            </a:r>
            <a:endParaRPr lang="pt-BR" sz="2100" dirty="0"/>
          </a:p>
        </p:txBody>
      </p:sp>
    </p:spTree>
    <p:extLst>
      <p:ext uri="{BB962C8B-B14F-4D97-AF65-F5344CB8AC3E}">
        <p14:creationId xmlns:p14="http://schemas.microsoft.com/office/powerpoint/2010/main" val="4160021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594104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Comércio Eletrônico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/>
          </a:bodyPr>
          <a:lstStyle/>
          <a:p>
            <a:endParaRPr lang="pt-BR" sz="2100" dirty="0"/>
          </a:p>
        </p:txBody>
      </p:sp>
    </p:spTree>
    <p:extLst>
      <p:ext uri="{BB962C8B-B14F-4D97-AF65-F5344CB8AC3E}">
        <p14:creationId xmlns:p14="http://schemas.microsoft.com/office/powerpoint/2010/main" val="1333874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Comércio eletrônico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/>
          </a:bodyPr>
          <a:lstStyle/>
          <a:p>
            <a:r>
              <a:rPr lang="pt-BR" sz="2500" dirty="0"/>
              <a:t>Permite:</a:t>
            </a:r>
          </a:p>
          <a:p>
            <a:r>
              <a:rPr lang="pt-BR" sz="2500" dirty="0"/>
              <a:t>comprar grande quantidade de produtos:</a:t>
            </a:r>
          </a:p>
          <a:p>
            <a:pPr lvl="1"/>
            <a:r>
              <a:rPr lang="pt-BR" sz="2100" dirty="0"/>
              <a:t>sem sair de casa ou do trabalho</a:t>
            </a:r>
          </a:p>
          <a:p>
            <a:pPr lvl="1"/>
            <a:r>
              <a:rPr lang="pt-BR" sz="2100" dirty="0"/>
              <a:t>sem se preocupar com horários</a:t>
            </a:r>
          </a:p>
          <a:p>
            <a:pPr lvl="1"/>
            <a:r>
              <a:rPr lang="pt-BR" sz="2100" dirty="0"/>
              <a:t>sem enfrentar filas ou engarrafamentos</a:t>
            </a:r>
          </a:p>
          <a:p>
            <a:pPr lvl="1"/>
            <a:r>
              <a:rPr lang="pt-BR" sz="2100" dirty="0"/>
              <a:t>receber tudo em casa</a:t>
            </a:r>
          </a:p>
          <a:p>
            <a:pPr lvl="1"/>
            <a:r>
              <a:rPr lang="pt-BR" sz="2100" dirty="0"/>
              <a:t>pedir para entregar diretamente onde desejar </a:t>
            </a:r>
          </a:p>
          <a:p>
            <a:r>
              <a:rPr lang="pt-BR" sz="2500" dirty="0"/>
              <a:t>Golpes de comércio eletrônico:</a:t>
            </a:r>
          </a:p>
          <a:p>
            <a:pPr lvl="1"/>
            <a:r>
              <a:rPr lang="pt-BR" sz="2100" dirty="0"/>
              <a:t>procuram explorar a relação de confiança existente entre as partes envolvidas na transação comercial</a:t>
            </a:r>
          </a:p>
        </p:txBody>
      </p:sp>
    </p:spTree>
    <p:extLst>
      <p:ext uri="{BB962C8B-B14F-4D97-AF65-F5344CB8AC3E}">
        <p14:creationId xmlns:p14="http://schemas.microsoft.com/office/powerpoint/2010/main" val="184294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Comércio eletrônico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 fontScale="92500" lnSpcReduction="20000"/>
          </a:bodyPr>
          <a:lstStyle/>
          <a:p>
            <a:r>
              <a:rPr lang="pt-BR" sz="2500" dirty="0"/>
              <a:t>Principais tipos de golpes:</a:t>
            </a:r>
          </a:p>
          <a:p>
            <a:r>
              <a:rPr lang="pt-BR" sz="2500" dirty="0"/>
              <a:t>site falso (</a:t>
            </a:r>
            <a:r>
              <a:rPr lang="pt-BR" sz="2500" dirty="0" err="1"/>
              <a:t>phishing</a:t>
            </a:r>
            <a:r>
              <a:rPr lang="pt-BR" sz="2500" dirty="0"/>
              <a:t>)</a:t>
            </a:r>
          </a:p>
          <a:p>
            <a:pPr lvl="1"/>
            <a:r>
              <a:rPr lang="pt-BR" sz="2100" dirty="0"/>
              <a:t>um golpista cria um site falso, similar ao original, e tenta induzir os clientes a fornecerem dados pessoais e financeiros</a:t>
            </a:r>
          </a:p>
          <a:p>
            <a:r>
              <a:rPr lang="pt-BR" sz="2500" dirty="0"/>
              <a:t>site fraudulento</a:t>
            </a:r>
          </a:p>
          <a:p>
            <a:pPr lvl="1"/>
            <a:r>
              <a:rPr lang="pt-BR" sz="2100" dirty="0"/>
              <a:t>um  golpista cria um site fraudulento e, após os clientes efetuarem os pagamentos, não recebem as mercadorias</a:t>
            </a:r>
          </a:p>
          <a:p>
            <a:pPr lvl="1"/>
            <a:r>
              <a:rPr lang="pt-BR" sz="2100" dirty="0"/>
              <a:t>também pode anunciar promoções em sites de compras coletivas e conseguir muitas vítimas em um curto intervalo de tempo</a:t>
            </a:r>
          </a:p>
          <a:p>
            <a:r>
              <a:rPr lang="pt-BR" sz="2500" dirty="0"/>
              <a:t>site de leilão e venda de produtos</a:t>
            </a:r>
          </a:p>
          <a:p>
            <a:pPr lvl="1"/>
            <a:r>
              <a:rPr lang="pt-BR" sz="2100" dirty="0"/>
              <a:t>um golpista vende produtos que nunca serão entregues ou compra mercadorias que nunca serão pagas</a:t>
            </a:r>
          </a:p>
          <a:p>
            <a:pPr lvl="1"/>
            <a:r>
              <a:rPr lang="pt-BR" sz="2100" dirty="0" smtClean="0"/>
              <a:t>também </a:t>
            </a:r>
            <a:r>
              <a:rPr lang="pt-BR" sz="2100" dirty="0"/>
              <a:t>pode usar os dados pessoais e financeiros envolvidos na transação para outros fins</a:t>
            </a:r>
          </a:p>
        </p:txBody>
      </p:sp>
    </p:spTree>
    <p:extLst>
      <p:ext uri="{BB962C8B-B14F-4D97-AF65-F5344CB8AC3E}">
        <p14:creationId xmlns:p14="http://schemas.microsoft.com/office/powerpoint/2010/main" val="3609901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7"/>
            <a:ext cx="7594144" cy="3117950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Riscos principais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/>
          </a:bodyPr>
          <a:lstStyle/>
          <a:p>
            <a:endParaRPr lang="pt-BR" sz="21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0799" y="2832719"/>
            <a:ext cx="4350322" cy="271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627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Ao comprar pela internet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 lnSpcReduction="10000"/>
          </a:bodyPr>
          <a:lstStyle/>
          <a:p>
            <a:r>
              <a:rPr lang="pt-BR" sz="2500" dirty="0"/>
              <a:t>Não receber o produto</a:t>
            </a:r>
          </a:p>
          <a:p>
            <a:r>
              <a:rPr lang="pt-BR" sz="2500" dirty="0"/>
              <a:t>Receber o produto, porém:</a:t>
            </a:r>
          </a:p>
          <a:p>
            <a:pPr lvl="1"/>
            <a:r>
              <a:rPr lang="pt-BR" sz="2100" dirty="0"/>
              <a:t>com atraso</a:t>
            </a:r>
          </a:p>
          <a:p>
            <a:pPr lvl="1"/>
            <a:r>
              <a:rPr lang="pt-BR" sz="2100" dirty="0"/>
              <a:t>totalmente ou parcialmente danificado</a:t>
            </a:r>
          </a:p>
          <a:p>
            <a:pPr lvl="1"/>
            <a:r>
              <a:rPr lang="pt-BR" sz="2100" dirty="0"/>
              <a:t>com características ou especificações diferentes do esperado</a:t>
            </a:r>
          </a:p>
          <a:p>
            <a:pPr lvl="1"/>
            <a:r>
              <a:rPr lang="pt-BR" sz="2100" dirty="0"/>
              <a:t>de origem ilícita ou criminosa</a:t>
            </a:r>
          </a:p>
          <a:p>
            <a:pPr lvl="2"/>
            <a:r>
              <a:rPr lang="pt-BR" sz="1700" dirty="0"/>
              <a:t>como contrabando ou roubo de carga  </a:t>
            </a:r>
          </a:p>
          <a:p>
            <a:r>
              <a:rPr lang="pt-BR" sz="2500" dirty="0"/>
              <a:t>Enfrentar dificuldades de contato com o site/loja</a:t>
            </a:r>
          </a:p>
          <a:p>
            <a:pPr lvl="1"/>
            <a:r>
              <a:rPr lang="pt-BR" sz="2100" dirty="0"/>
              <a:t>a fim de resolver problemas</a:t>
            </a:r>
          </a:p>
          <a:p>
            <a:r>
              <a:rPr lang="pt-BR" sz="2500" dirty="0"/>
              <a:t>Ter a privacidade invadida</a:t>
            </a:r>
          </a:p>
          <a:p>
            <a:pPr lvl="1"/>
            <a:r>
              <a:rPr lang="pt-BR" sz="2100" dirty="0"/>
              <a:t>via o compartilhamento indevido de dados pessoais</a:t>
            </a:r>
          </a:p>
        </p:txBody>
      </p:sp>
    </p:spTree>
    <p:extLst>
      <p:ext uri="{BB962C8B-B14F-4D97-AF65-F5344CB8AC3E}">
        <p14:creationId xmlns:p14="http://schemas.microsoft.com/office/powerpoint/2010/main" val="281575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Ao comprar pela internet</a:t>
            </a:r>
            <a:endParaRPr lang="pt-BR" sz="54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220" y="1388225"/>
            <a:ext cx="2284154" cy="2038991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9458" y="4973904"/>
            <a:ext cx="3037440" cy="1723230"/>
          </a:xfrm>
          <a:prstGeom prst="rect">
            <a:avLst/>
          </a:prstGeom>
        </p:spPr>
      </p:pic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/>
          </a:bodyPr>
          <a:lstStyle/>
          <a:p>
            <a:r>
              <a:rPr lang="pt-BR" sz="2500" dirty="0"/>
              <a:t>Ter dados pessoais ou financeiros:</a:t>
            </a:r>
          </a:p>
          <a:p>
            <a:r>
              <a:rPr lang="pt-BR" sz="2500" dirty="0"/>
              <a:t>indevidamente obtidos, por meio:</a:t>
            </a:r>
          </a:p>
          <a:p>
            <a:pPr lvl="1"/>
            <a:r>
              <a:rPr lang="pt-BR" sz="2100" dirty="0"/>
              <a:t>do uso de computadores invadidos ou infectados</a:t>
            </a:r>
          </a:p>
          <a:p>
            <a:pPr lvl="1"/>
            <a:r>
              <a:rPr lang="pt-BR" sz="2100" dirty="0"/>
              <a:t>do acesso a sites fraudulentos e falsos</a:t>
            </a:r>
          </a:p>
          <a:p>
            <a:pPr lvl="1"/>
            <a:r>
              <a:rPr lang="pt-BR" sz="2100" dirty="0"/>
              <a:t>da interceptação de tráfego, caso o site/loja não use conexão </a:t>
            </a:r>
            <a:r>
              <a:rPr lang="pt-BR" sz="2100" dirty="0" smtClean="0"/>
              <a:t>segura</a:t>
            </a:r>
          </a:p>
          <a:p>
            <a:r>
              <a:rPr lang="pt-BR" sz="2500" dirty="0"/>
              <a:t>Ter os dados financeiros repassados para outras empresas e indevidamente usados para outros fins</a:t>
            </a:r>
          </a:p>
          <a:p>
            <a:r>
              <a:rPr lang="pt-BR" sz="2500" dirty="0"/>
              <a:t>Receber spam</a:t>
            </a:r>
          </a:p>
        </p:txBody>
      </p:sp>
    </p:spTree>
    <p:extLst>
      <p:ext uri="{BB962C8B-B14F-4D97-AF65-F5344CB8AC3E}">
        <p14:creationId xmlns:p14="http://schemas.microsoft.com/office/powerpoint/2010/main" val="148989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Cuidados a serem tomados antes de comprar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/>
          </a:bodyPr>
          <a:lstStyle/>
          <a:p>
            <a:r>
              <a:rPr lang="pt-BR" sz="2500" dirty="0"/>
              <a:t>Utilize sempre um computador seguro:</a:t>
            </a:r>
          </a:p>
          <a:p>
            <a:pPr lvl="1"/>
            <a:r>
              <a:rPr lang="pt-BR" sz="2100" dirty="0"/>
              <a:t>com a versão mais recente de todos os programas instalados</a:t>
            </a:r>
          </a:p>
          <a:p>
            <a:pPr lvl="1"/>
            <a:r>
              <a:rPr lang="pt-BR" sz="2100" dirty="0"/>
              <a:t>com todas as atualizações aplicadas</a:t>
            </a:r>
          </a:p>
          <a:p>
            <a:pPr lvl="1"/>
            <a:r>
              <a:rPr lang="pt-BR" sz="2100" dirty="0"/>
              <a:t>com mecanismos de segurança instalados e atualizados</a:t>
            </a:r>
          </a:p>
          <a:p>
            <a:pPr lvl="2"/>
            <a:r>
              <a:rPr lang="pt-BR" sz="1700" dirty="0" err="1"/>
              <a:t>antimalware</a:t>
            </a:r>
            <a:endParaRPr lang="pt-BR" sz="1700" dirty="0"/>
          </a:p>
          <a:p>
            <a:pPr lvl="2"/>
            <a:r>
              <a:rPr lang="pt-BR" sz="1700" dirty="0" err="1"/>
              <a:t>antispam</a:t>
            </a:r>
            <a:endParaRPr lang="pt-BR" sz="1700" dirty="0"/>
          </a:p>
          <a:p>
            <a:pPr lvl="2"/>
            <a:r>
              <a:rPr lang="pt-BR" sz="1700" dirty="0"/>
              <a:t>firewall </a:t>
            </a:r>
            <a:r>
              <a:rPr lang="pt-BR" sz="1700" dirty="0" smtClean="0"/>
              <a:t>pessoal</a:t>
            </a:r>
          </a:p>
          <a:p>
            <a:r>
              <a:rPr lang="pt-BR" sz="2500" dirty="0"/>
              <a:t>Evite usar computadores de terceiros para acessar sites de comércio eletrônico</a:t>
            </a:r>
          </a:p>
          <a:p>
            <a:pPr lvl="1"/>
            <a:r>
              <a:rPr lang="pt-BR" sz="2100" dirty="0"/>
              <a:t>podem estar infectados ou invadidos</a:t>
            </a:r>
          </a:p>
        </p:txBody>
      </p:sp>
    </p:spTree>
    <p:extLst>
      <p:ext uri="{BB962C8B-B14F-4D97-AF65-F5344CB8AC3E}">
        <p14:creationId xmlns:p14="http://schemas.microsoft.com/office/powerpoint/2010/main" val="84451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Cuidados a serem tomados antes de comprar</a:t>
            </a:r>
            <a:endParaRPr lang="pt-BR" sz="54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5296" y="3029632"/>
            <a:ext cx="3385101" cy="2232378"/>
          </a:xfrm>
          <a:prstGeom prst="rect">
            <a:avLst/>
          </a:prstGeom>
        </p:spPr>
      </p:pic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 fontScale="92500" lnSpcReduction="20000"/>
          </a:bodyPr>
          <a:lstStyle/>
          <a:p>
            <a:r>
              <a:rPr lang="pt-BR" sz="2500" dirty="0"/>
              <a:t>Seja cuidadoso ao elaborar a senha de acesso ao site de comércio eletrônico</a:t>
            </a:r>
          </a:p>
          <a:p>
            <a:r>
              <a:rPr lang="pt-BR" sz="2500" dirty="0"/>
              <a:t>utilize:</a:t>
            </a:r>
          </a:p>
          <a:p>
            <a:pPr lvl="1"/>
            <a:r>
              <a:rPr lang="pt-BR" sz="2100" dirty="0"/>
              <a:t>grande quantidade de caracteres</a:t>
            </a:r>
          </a:p>
          <a:p>
            <a:pPr lvl="1"/>
            <a:r>
              <a:rPr lang="pt-BR" sz="2100" dirty="0"/>
              <a:t>números aleatórios</a:t>
            </a:r>
          </a:p>
          <a:p>
            <a:pPr lvl="1"/>
            <a:r>
              <a:rPr lang="pt-BR" sz="2100" dirty="0"/>
              <a:t>diferentes tipos de caracteres</a:t>
            </a:r>
          </a:p>
          <a:p>
            <a:pPr lvl="1"/>
            <a:r>
              <a:rPr lang="pt-BR" sz="2100" dirty="0"/>
              <a:t>Gerenciador de Senhas</a:t>
            </a:r>
          </a:p>
          <a:p>
            <a:r>
              <a:rPr lang="pt-BR" sz="2500" dirty="0"/>
              <a:t>não utilize:</a:t>
            </a:r>
          </a:p>
          <a:p>
            <a:pPr lvl="1"/>
            <a:r>
              <a:rPr lang="pt-BR" sz="2100" dirty="0"/>
              <a:t>sequências de teclado</a:t>
            </a:r>
          </a:p>
          <a:p>
            <a:pPr lvl="1"/>
            <a:r>
              <a:rPr lang="pt-BR" sz="2100" dirty="0"/>
              <a:t>qualquer tipo de dado pessoal</a:t>
            </a:r>
          </a:p>
          <a:p>
            <a:pPr lvl="1"/>
            <a:r>
              <a:rPr lang="pt-BR" sz="2100" dirty="0"/>
              <a:t>a sua própria conta de usuário</a:t>
            </a:r>
          </a:p>
          <a:p>
            <a:pPr lvl="1"/>
            <a:r>
              <a:rPr lang="pt-BR" sz="2100" dirty="0"/>
              <a:t>palavras que façam parte de listas</a:t>
            </a:r>
          </a:p>
          <a:p>
            <a:pPr lvl="1"/>
            <a:r>
              <a:rPr lang="pt-BR" sz="2100" dirty="0"/>
              <a:t>Curiosidade: lista de senhas mais utilizadas no mundo! https://nordpass.com/most-common-passwords-list/</a:t>
            </a:r>
          </a:p>
        </p:txBody>
      </p:sp>
    </p:spTree>
    <p:extLst>
      <p:ext uri="{BB962C8B-B14F-4D97-AF65-F5344CB8AC3E}">
        <p14:creationId xmlns:p14="http://schemas.microsoft.com/office/powerpoint/2010/main" val="3074780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318165"/>
            <a:ext cx="7594144" cy="6375598"/>
          </a:xfrm>
        </p:spPr>
        <p:txBody>
          <a:bodyPr anchor="ctr">
            <a:normAutofit/>
          </a:bodyPr>
          <a:lstStyle/>
          <a:p>
            <a:r>
              <a:rPr lang="pt-BR" sz="5400" dirty="0"/>
              <a:t>Segurança na Internet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1553593"/>
            <a:ext cx="7239037" cy="4216272"/>
          </a:xfrm>
        </p:spPr>
        <p:txBody>
          <a:bodyPr anchor="t">
            <a:normAutofit/>
          </a:bodyPr>
          <a:lstStyle/>
          <a:p>
            <a:endParaRPr lang="pt-BR" sz="2500" dirty="0" smtClean="0"/>
          </a:p>
          <a:p>
            <a:endParaRPr lang="pt-BR" sz="1600" dirty="0" smtClean="0"/>
          </a:p>
          <a:p>
            <a:endParaRPr lang="pt-BR" sz="1600" dirty="0" smtClean="0"/>
          </a:p>
        </p:txBody>
      </p:sp>
    </p:spTree>
    <p:extLst>
      <p:ext uri="{BB962C8B-B14F-4D97-AF65-F5344CB8AC3E}">
        <p14:creationId xmlns:p14="http://schemas.microsoft.com/office/powerpoint/2010/main" val="1243785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Cuidados a serem tomados antes de comprar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/>
          </a:bodyPr>
          <a:lstStyle/>
          <a:p>
            <a:r>
              <a:rPr lang="pt-BR" sz="2500" dirty="0"/>
              <a:t>Acesse o site/loja digitando o endereço diretamente no navegador web</a:t>
            </a:r>
          </a:p>
          <a:p>
            <a:pPr lvl="1"/>
            <a:r>
              <a:rPr lang="pt-BR" sz="2100" dirty="0"/>
              <a:t>evite seguir ou clicar em links recebidos em mensagens</a:t>
            </a:r>
          </a:p>
          <a:p>
            <a:pPr lvl="1"/>
            <a:r>
              <a:rPr lang="pt-BR" sz="2100" dirty="0"/>
              <a:t>não utilize sites de buscas para localizar o site/loja de comércio eletrônico</a:t>
            </a:r>
          </a:p>
          <a:p>
            <a:r>
              <a:rPr lang="pt-BR" sz="2500" dirty="0"/>
              <a:t>Verifique se o site/loja é confiável</a:t>
            </a:r>
          </a:p>
          <a:p>
            <a:pPr lvl="1"/>
            <a:r>
              <a:rPr lang="pt-BR" sz="2100" dirty="0"/>
              <a:t>pesquise na Internet para ver a opinião de outros clientes</a:t>
            </a:r>
          </a:p>
          <a:p>
            <a:pPr lvl="2"/>
            <a:r>
              <a:rPr lang="pt-BR" sz="1700" dirty="0"/>
              <a:t>principalmente em redes sociais e sites de reclamação</a:t>
            </a:r>
          </a:p>
          <a:p>
            <a:pPr lvl="1"/>
            <a:r>
              <a:rPr lang="pt-BR" sz="2100" dirty="0"/>
              <a:t>escolha lojas que você conheça pessoalmente e/ou que tenha boas referências</a:t>
            </a:r>
          </a:p>
        </p:txBody>
      </p:sp>
    </p:spTree>
    <p:extLst>
      <p:ext uri="{BB962C8B-B14F-4D97-AF65-F5344CB8AC3E}">
        <p14:creationId xmlns:p14="http://schemas.microsoft.com/office/powerpoint/2010/main" val="1402000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Cuidados a serem tomados antes de comprar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 lnSpcReduction="10000"/>
          </a:bodyPr>
          <a:lstStyle/>
          <a:p>
            <a:r>
              <a:rPr lang="pt-BR" sz="2500" dirty="0"/>
              <a:t>Verifique se o site/loja é confiável</a:t>
            </a:r>
          </a:p>
          <a:p>
            <a:r>
              <a:rPr lang="pt-BR" sz="2500" dirty="0"/>
              <a:t>observe:</a:t>
            </a:r>
          </a:p>
          <a:p>
            <a:pPr lvl="1"/>
            <a:r>
              <a:rPr lang="pt-BR" sz="2100" dirty="0"/>
              <a:t>as políticas de privacidade, garantia, troca, cancelamento, arrependimento e devolução</a:t>
            </a:r>
          </a:p>
          <a:p>
            <a:pPr lvl="1"/>
            <a:r>
              <a:rPr lang="pt-BR" sz="2100" dirty="0"/>
              <a:t>se há reclamações referentes a empresa</a:t>
            </a:r>
          </a:p>
          <a:p>
            <a:pPr lvl="2"/>
            <a:r>
              <a:rPr lang="pt-BR" sz="1700" dirty="0"/>
              <a:t>avalie se elas foram tratadas adequadamente</a:t>
            </a:r>
          </a:p>
          <a:p>
            <a:pPr lvl="1"/>
            <a:r>
              <a:rPr lang="pt-BR" sz="2100" dirty="0"/>
              <a:t>se são disponibilizados canais de atendimento</a:t>
            </a:r>
          </a:p>
          <a:p>
            <a:pPr lvl="2"/>
            <a:r>
              <a:rPr lang="pt-BR" sz="1700" dirty="0"/>
              <a:t>como e-mail, chat e telefone de contato</a:t>
            </a:r>
          </a:p>
          <a:p>
            <a:pPr lvl="1"/>
            <a:r>
              <a:rPr lang="pt-BR" sz="2100" dirty="0"/>
              <a:t>se a empresa disponibiliza informações como endereço, telefone e CNPJ</a:t>
            </a:r>
          </a:p>
          <a:p>
            <a:r>
              <a:rPr lang="pt-BR" sz="2500" dirty="0"/>
              <a:t>procure validar os dados de cadastro da empresa no site da Receita Federal</a:t>
            </a:r>
            <a:endParaRPr lang="pt-BR" sz="2100" dirty="0"/>
          </a:p>
        </p:txBody>
      </p:sp>
    </p:spTree>
    <p:extLst>
      <p:ext uri="{BB962C8B-B14F-4D97-AF65-F5344CB8AC3E}">
        <p14:creationId xmlns:p14="http://schemas.microsoft.com/office/powerpoint/2010/main" val="757310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Cuidados a serem tomados antes de comprar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 lnSpcReduction="10000"/>
          </a:bodyPr>
          <a:lstStyle/>
          <a:p>
            <a:r>
              <a:rPr lang="pt-BR" sz="2500" dirty="0"/>
              <a:t>Verifique as condições de compra:</a:t>
            </a:r>
          </a:p>
          <a:p>
            <a:r>
              <a:rPr lang="pt-BR" sz="2500" dirty="0"/>
              <a:t>faça uma pesquisa de mercado, comparando o preço do produto desejado com o preço médio obtido na pesquisa</a:t>
            </a:r>
          </a:p>
          <a:p>
            <a:pPr lvl="1"/>
            <a:r>
              <a:rPr lang="pt-BR" sz="2100" dirty="0"/>
              <a:t>desconfie caso esteja muito barato</a:t>
            </a:r>
          </a:p>
          <a:p>
            <a:r>
              <a:rPr lang="pt-BR" sz="2500" dirty="0"/>
              <a:t>observe:</a:t>
            </a:r>
          </a:p>
          <a:p>
            <a:r>
              <a:rPr lang="pt-BR" sz="2500" dirty="0"/>
              <a:t>as condições do produto (novo, usado, defeituoso)</a:t>
            </a:r>
          </a:p>
          <a:p>
            <a:r>
              <a:rPr lang="pt-BR" sz="2500" dirty="0"/>
              <a:t>a descrição detalhada ou especificação técnica</a:t>
            </a:r>
          </a:p>
          <a:p>
            <a:pPr lvl="1"/>
            <a:r>
              <a:rPr lang="pt-BR" sz="2100" dirty="0"/>
              <a:t>tenha certeza do que você está comprando</a:t>
            </a:r>
          </a:p>
          <a:p>
            <a:r>
              <a:rPr lang="pt-BR" sz="2500" dirty="0"/>
              <a:t>o prazo de entrega</a:t>
            </a:r>
          </a:p>
          <a:p>
            <a:pPr lvl="1"/>
            <a:r>
              <a:rPr lang="pt-BR" sz="2100" dirty="0"/>
              <a:t>sempre compre com antecedência para evitar transtornos</a:t>
            </a:r>
          </a:p>
        </p:txBody>
      </p:sp>
    </p:spTree>
    <p:extLst>
      <p:ext uri="{BB962C8B-B14F-4D97-AF65-F5344CB8AC3E}">
        <p14:creationId xmlns:p14="http://schemas.microsoft.com/office/powerpoint/2010/main" val="1830793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Cuidados a serem tomados antes de comprar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/>
          </a:bodyPr>
          <a:lstStyle/>
          <a:p>
            <a:r>
              <a:rPr lang="pt-BR" sz="2500" dirty="0"/>
              <a:t>Verifique, se disponível, a reputação/qualificação do vendedor</a:t>
            </a:r>
          </a:p>
          <a:p>
            <a:r>
              <a:rPr lang="pt-BR" sz="2500" dirty="0"/>
              <a:t>Fique atento ao comprar em sites de compras coletivas:</a:t>
            </a:r>
          </a:p>
          <a:p>
            <a:pPr lvl="1"/>
            <a:r>
              <a:rPr lang="pt-BR" sz="2100" dirty="0"/>
              <a:t>não compre por impulso só para aproveitar a promoção</a:t>
            </a:r>
          </a:p>
          <a:p>
            <a:pPr lvl="1"/>
            <a:r>
              <a:rPr lang="pt-BR" sz="2100" dirty="0"/>
              <a:t>verifique atentamente as condições da compra</a:t>
            </a:r>
          </a:p>
          <a:p>
            <a:pPr lvl="2"/>
            <a:r>
              <a:rPr lang="pt-BR" sz="1700" dirty="0"/>
              <a:t>como validade da oferta e número mínimo de  compradores</a:t>
            </a:r>
          </a:p>
          <a:p>
            <a:r>
              <a:rPr lang="pt-BR" sz="2500" dirty="0"/>
              <a:t>seja cauteloso e faça pesquisas prévias</a:t>
            </a:r>
          </a:p>
          <a:p>
            <a:r>
              <a:rPr lang="pt-BR" sz="2500" dirty="0"/>
              <a:t>Não compre caso desconfie de algo</a:t>
            </a:r>
            <a:endParaRPr lang="pt-BR" sz="2100" dirty="0"/>
          </a:p>
        </p:txBody>
      </p:sp>
    </p:spTree>
    <p:extLst>
      <p:ext uri="{BB962C8B-B14F-4D97-AF65-F5344CB8AC3E}">
        <p14:creationId xmlns:p14="http://schemas.microsoft.com/office/powerpoint/2010/main" val="1184128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Ao realizar a compra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/>
          </a:bodyPr>
          <a:lstStyle/>
          <a:p>
            <a:r>
              <a:rPr lang="pt-BR" sz="2500" dirty="0"/>
              <a:t>Verifique as opções de pagamento oferecidas</a:t>
            </a:r>
          </a:p>
          <a:p>
            <a:pPr lvl="1"/>
            <a:r>
              <a:rPr lang="pt-BR" sz="2100" dirty="0"/>
              <a:t>escolha a que considerar mais segura</a:t>
            </a:r>
          </a:p>
          <a:p>
            <a:r>
              <a:rPr lang="pt-BR" sz="2500" dirty="0"/>
              <a:t>Guarde as informações da compra</a:t>
            </a:r>
          </a:p>
          <a:p>
            <a:pPr lvl="1"/>
            <a:r>
              <a:rPr lang="pt-BR" sz="2100" dirty="0"/>
              <a:t>como comprovantes e número de pedido</a:t>
            </a:r>
          </a:p>
          <a:p>
            <a:r>
              <a:rPr lang="pt-BR" sz="2500" dirty="0"/>
              <a:t>Documente outros contatos que você venha a ter</a:t>
            </a:r>
          </a:p>
          <a:p>
            <a:pPr lvl="1"/>
            <a:r>
              <a:rPr lang="pt-BR" sz="2100" dirty="0"/>
              <a:t>podem ser importantes em caso de </a:t>
            </a:r>
            <a:r>
              <a:rPr lang="pt-BR" sz="2100" dirty="0" smtClean="0"/>
              <a:t>problemas</a:t>
            </a:r>
          </a:p>
          <a:p>
            <a:r>
              <a:rPr lang="pt-BR" sz="2500" dirty="0"/>
              <a:t>Utilize sistemas de gerenciamento de pagamentos</a:t>
            </a:r>
          </a:p>
          <a:p>
            <a:pPr lvl="1"/>
            <a:r>
              <a:rPr lang="pt-BR" sz="2100" dirty="0"/>
              <a:t>dificulta a aplicação dos golpes</a:t>
            </a:r>
          </a:p>
          <a:p>
            <a:pPr lvl="1"/>
            <a:r>
              <a:rPr lang="pt-BR" sz="2100" dirty="0"/>
              <a:t>impede que seus dados pessoais e financeiros sejam enviados aos golpistas</a:t>
            </a:r>
          </a:p>
        </p:txBody>
      </p:sp>
    </p:spTree>
    <p:extLst>
      <p:ext uri="{BB962C8B-B14F-4D97-AF65-F5344CB8AC3E}">
        <p14:creationId xmlns:p14="http://schemas.microsoft.com/office/powerpoint/2010/main" val="2470626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Ao realizar a compra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 fontScale="92500"/>
          </a:bodyPr>
          <a:lstStyle/>
          <a:p>
            <a:r>
              <a:rPr lang="pt-BR" sz="2500" dirty="0"/>
              <a:t>Certifique-se de usar conexões seguras:</a:t>
            </a:r>
          </a:p>
          <a:p>
            <a:r>
              <a:rPr lang="pt-BR" sz="2500" dirty="0"/>
              <a:t>alguns indícios apresentados pelo navegador web são:</a:t>
            </a:r>
          </a:p>
          <a:p>
            <a:pPr lvl="1"/>
            <a:r>
              <a:rPr lang="pt-BR" sz="2100" dirty="0"/>
              <a:t>o endereço começa com https://</a:t>
            </a:r>
          </a:p>
          <a:p>
            <a:pPr lvl="1"/>
            <a:r>
              <a:rPr lang="pt-BR" sz="2100" dirty="0"/>
              <a:t>o desenho de um cadeado fechado é mostrado na barra de endereço</a:t>
            </a:r>
          </a:p>
          <a:p>
            <a:pPr lvl="2"/>
            <a:r>
              <a:rPr lang="pt-BR" sz="1700" dirty="0"/>
              <a:t>ao clicar sobre ele são exibidos detalhes sobre a conexão e sobre o certificado digital em uso</a:t>
            </a:r>
          </a:p>
          <a:p>
            <a:pPr lvl="1"/>
            <a:r>
              <a:rPr lang="pt-BR" sz="2100" dirty="0"/>
              <a:t>um recorte colorido (branco ou azul) com o nome do domínio do site é mostrado ao lado da barra de endereço (à esquerda ou à direita)</a:t>
            </a:r>
          </a:p>
          <a:p>
            <a:pPr lvl="2"/>
            <a:r>
              <a:rPr lang="pt-BR" sz="1700" dirty="0"/>
              <a:t>ao passar o mouse ou clicar sobre o recorte são exibidos detalhes sobre a conexão e certificado digital em uso</a:t>
            </a:r>
          </a:p>
          <a:p>
            <a:pPr lvl="1"/>
            <a:r>
              <a:rPr lang="pt-BR" sz="2100" dirty="0"/>
              <a:t>a barra de endereço e/ou o recorte são apresentados em verde e no recorte é colocado o nome da instituição dona do site</a:t>
            </a:r>
          </a:p>
        </p:txBody>
      </p:sp>
    </p:spTree>
    <p:extLst>
      <p:ext uri="{BB962C8B-B14F-4D97-AF65-F5344CB8AC3E}">
        <p14:creationId xmlns:p14="http://schemas.microsoft.com/office/powerpoint/2010/main" val="238739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Ao realizar a compra</a:t>
            </a:r>
            <a:endParaRPr lang="pt-BR" sz="5400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09446" y="1980945"/>
            <a:ext cx="6657534" cy="1448055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1958" y="4022709"/>
            <a:ext cx="6657534" cy="1773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790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Internet banking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/>
          </a:bodyPr>
          <a:lstStyle/>
          <a:p>
            <a:r>
              <a:rPr lang="pt-BR" sz="2500" dirty="0"/>
              <a:t>Permite:</a:t>
            </a:r>
          </a:p>
          <a:p>
            <a:r>
              <a:rPr lang="pt-BR" sz="2500" dirty="0"/>
              <a:t>realizar ações disponíveis nas agências bancárias</a:t>
            </a:r>
          </a:p>
          <a:p>
            <a:pPr lvl="1"/>
            <a:r>
              <a:rPr lang="pt-BR" sz="2100" dirty="0"/>
              <a:t>sem sair de casa ou do trabalho</a:t>
            </a:r>
          </a:p>
          <a:p>
            <a:pPr lvl="1"/>
            <a:r>
              <a:rPr lang="pt-BR" sz="2100" dirty="0"/>
              <a:t>sem enfrentar filas</a:t>
            </a:r>
          </a:p>
          <a:p>
            <a:pPr lvl="1"/>
            <a:r>
              <a:rPr lang="pt-BR" sz="2100" dirty="0"/>
              <a:t>sem ficar restrito aos dias e horários de atendimento</a:t>
            </a:r>
          </a:p>
          <a:p>
            <a:endParaRPr lang="pt-BR" sz="2500" dirty="0"/>
          </a:p>
          <a:p>
            <a:r>
              <a:rPr lang="pt-BR" sz="2500" dirty="0"/>
              <a:t>Pode:</a:t>
            </a:r>
          </a:p>
          <a:p>
            <a:pPr lvl="1"/>
            <a:r>
              <a:rPr lang="pt-BR" sz="2100" dirty="0"/>
              <a:t>apresentar riscos caso alguns cuidados não sejam tomados</a:t>
            </a:r>
          </a:p>
        </p:txBody>
      </p:sp>
    </p:spTree>
    <p:extLst>
      <p:ext uri="{BB962C8B-B14F-4D97-AF65-F5344CB8AC3E}">
        <p14:creationId xmlns:p14="http://schemas.microsoft.com/office/powerpoint/2010/main" val="320250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Internet banking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/>
          </a:bodyPr>
          <a:lstStyle/>
          <a:p>
            <a:r>
              <a:rPr lang="pt-BR" sz="2500" dirty="0"/>
              <a:t>Dificuldade em fraudar dados em um servidor de uma instituição bancária ou comercial</a:t>
            </a:r>
          </a:p>
          <a:p>
            <a:endParaRPr lang="pt-BR" sz="2500" dirty="0"/>
          </a:p>
          <a:p>
            <a:r>
              <a:rPr lang="pt-BR" sz="2500" dirty="0"/>
              <a:t>Golpistas procuram persuadir as potências vítimas a:</a:t>
            </a:r>
          </a:p>
          <a:p>
            <a:pPr lvl="1"/>
            <a:r>
              <a:rPr lang="pt-BR" sz="2100" dirty="0"/>
              <a:t>fornecerem informações sensíveis</a:t>
            </a:r>
          </a:p>
          <a:p>
            <a:pPr lvl="1"/>
            <a:r>
              <a:rPr lang="pt-BR" sz="2100" dirty="0"/>
              <a:t>realizarem ações:</a:t>
            </a:r>
          </a:p>
          <a:p>
            <a:pPr lvl="2"/>
            <a:r>
              <a:rPr lang="pt-BR" sz="1700" dirty="0"/>
              <a:t>executar códigos maliciosos</a:t>
            </a:r>
          </a:p>
          <a:p>
            <a:pPr lvl="2"/>
            <a:r>
              <a:rPr lang="pt-BR" sz="1700" dirty="0"/>
              <a:t>acessar páginas falsas (</a:t>
            </a:r>
            <a:r>
              <a:rPr lang="pt-BR" sz="1700" dirty="0" err="1"/>
              <a:t>phishing</a:t>
            </a:r>
            <a:r>
              <a:rPr lang="pt-BR" sz="13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1985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Internet banking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 lnSpcReduction="10000"/>
          </a:bodyPr>
          <a:lstStyle/>
          <a:p>
            <a:r>
              <a:rPr lang="pt-BR" sz="2500" dirty="0"/>
              <a:t>Principais temas usados em golpes:</a:t>
            </a:r>
          </a:p>
          <a:p>
            <a:r>
              <a:rPr lang="pt-BR" sz="2500" dirty="0"/>
              <a:t>atualização de cadastro e de cartão de senhas</a:t>
            </a:r>
          </a:p>
          <a:p>
            <a:r>
              <a:rPr lang="pt-BR" sz="2500" dirty="0"/>
              <a:t>sincronização de </a:t>
            </a:r>
            <a:r>
              <a:rPr lang="pt-BR" sz="2500" dirty="0" err="1"/>
              <a:t>tokens</a:t>
            </a:r>
            <a:endParaRPr lang="pt-BR" sz="2500" dirty="0"/>
          </a:p>
          <a:p>
            <a:r>
              <a:rPr lang="pt-BR" sz="2500" dirty="0"/>
              <a:t>lançamento e atualização de módulos de proteção</a:t>
            </a:r>
          </a:p>
          <a:p>
            <a:r>
              <a:rPr lang="pt-BR" sz="2500" dirty="0"/>
              <a:t>comprovante de transferência e depósito</a:t>
            </a:r>
          </a:p>
          <a:p>
            <a:r>
              <a:rPr lang="pt-BR" sz="2500" dirty="0"/>
              <a:t>cadastro/recadastro de computadores</a:t>
            </a:r>
          </a:p>
          <a:p>
            <a:r>
              <a:rPr lang="pt-BR" sz="2500" dirty="0"/>
              <a:t>suspensão de acesso</a:t>
            </a:r>
          </a:p>
          <a:p>
            <a:r>
              <a:rPr lang="pt-BR" sz="2500" dirty="0"/>
              <a:t>novas campanhas</a:t>
            </a:r>
          </a:p>
          <a:p>
            <a:pPr lvl="1"/>
            <a:r>
              <a:rPr lang="pt-BR" sz="2100" dirty="0"/>
              <a:t>lançamento de produtos</a:t>
            </a:r>
          </a:p>
          <a:p>
            <a:pPr lvl="1"/>
            <a:r>
              <a:rPr lang="pt-BR" sz="2100" dirty="0"/>
              <a:t>unificação de bancos e contas</a:t>
            </a:r>
            <a:endParaRPr lang="pt-BR" sz="900" dirty="0"/>
          </a:p>
        </p:txBody>
      </p:sp>
    </p:spTree>
    <p:extLst>
      <p:ext uri="{BB962C8B-B14F-4D97-AF65-F5344CB8AC3E}">
        <p14:creationId xmlns:p14="http://schemas.microsoft.com/office/powerpoint/2010/main" val="2344998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318165"/>
            <a:ext cx="7594144" cy="602936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Backup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1553593"/>
            <a:ext cx="7239037" cy="4216272"/>
          </a:xfrm>
        </p:spPr>
        <p:txBody>
          <a:bodyPr anchor="t">
            <a:normAutofit/>
          </a:bodyPr>
          <a:lstStyle/>
          <a:p>
            <a:endParaRPr lang="pt-BR" sz="2500" dirty="0" smtClean="0"/>
          </a:p>
          <a:p>
            <a:endParaRPr lang="pt-BR" sz="1600" dirty="0" smtClean="0"/>
          </a:p>
          <a:p>
            <a:endParaRPr lang="pt-BR" sz="1600" dirty="0" smtClean="0"/>
          </a:p>
        </p:txBody>
      </p:sp>
    </p:spTree>
    <p:extLst>
      <p:ext uri="{BB962C8B-B14F-4D97-AF65-F5344CB8AC3E}">
        <p14:creationId xmlns:p14="http://schemas.microsoft.com/office/powerpoint/2010/main" val="2009990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Internet banking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 lnSpcReduction="10000"/>
          </a:bodyPr>
          <a:lstStyle/>
          <a:p>
            <a:r>
              <a:rPr lang="pt-BR" sz="2500" dirty="0"/>
              <a:t>Outras formas de golpes:</a:t>
            </a:r>
          </a:p>
          <a:p>
            <a:r>
              <a:rPr lang="pt-BR" sz="2500" dirty="0"/>
              <a:t>disponibilizar aplicativos maliciosos que podem coletar dados</a:t>
            </a:r>
          </a:p>
          <a:p>
            <a:r>
              <a:rPr lang="pt-BR" sz="2500" dirty="0"/>
              <a:t>efetuar ligações telefônicas</a:t>
            </a:r>
          </a:p>
          <a:p>
            <a:pPr lvl="1"/>
            <a:r>
              <a:rPr lang="pt-BR" sz="2100" dirty="0"/>
              <a:t>tentando se passar pelo gerente do banco e solicitar dados</a:t>
            </a:r>
          </a:p>
          <a:p>
            <a:r>
              <a:rPr lang="pt-BR" sz="2500" dirty="0"/>
              <a:t>coletar informações sensíveis trafegando sem criptografia</a:t>
            </a:r>
          </a:p>
          <a:p>
            <a:r>
              <a:rPr lang="pt-BR" sz="2500" dirty="0"/>
              <a:t>explorar possíveis vulnerabilidades em:</a:t>
            </a:r>
          </a:p>
          <a:p>
            <a:pPr lvl="1"/>
            <a:r>
              <a:rPr lang="pt-BR" sz="2100" dirty="0"/>
              <a:t>equipamentos de rede, como senhas fracas ou padrão</a:t>
            </a:r>
          </a:p>
          <a:p>
            <a:pPr lvl="1"/>
            <a:r>
              <a:rPr lang="pt-BR" sz="2100" dirty="0"/>
              <a:t>computadores/dispositivos móveis para instalar códigos maliciosos</a:t>
            </a:r>
            <a:endParaRPr lang="pt-BR" sz="500" dirty="0"/>
          </a:p>
        </p:txBody>
      </p:sp>
    </p:spTree>
    <p:extLst>
      <p:ext uri="{BB962C8B-B14F-4D97-AF65-F5344CB8AC3E}">
        <p14:creationId xmlns:p14="http://schemas.microsoft.com/office/powerpoint/2010/main" val="1919506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Principais riscos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 fontScale="92500"/>
          </a:bodyPr>
          <a:lstStyle/>
          <a:p>
            <a:r>
              <a:rPr lang="pt-BR" sz="2500" dirty="0"/>
              <a:t>Perdas financeiras</a:t>
            </a:r>
          </a:p>
          <a:p>
            <a:r>
              <a:rPr lang="pt-BR" sz="2500" dirty="0"/>
              <a:t>conta bancária pode ser usada em ações maliciosas</a:t>
            </a:r>
          </a:p>
          <a:p>
            <a:pPr lvl="1"/>
            <a:r>
              <a:rPr lang="pt-BR" sz="2100" dirty="0"/>
              <a:t>transferências indevidas de dinheiro</a:t>
            </a:r>
          </a:p>
          <a:p>
            <a:pPr lvl="1"/>
            <a:r>
              <a:rPr lang="pt-BR" sz="2100" dirty="0"/>
              <a:t>pagamento de contas de outras pessoas</a:t>
            </a:r>
          </a:p>
          <a:p>
            <a:r>
              <a:rPr lang="pt-BR" sz="2500" dirty="0"/>
              <a:t>Invasão de privacidade</a:t>
            </a:r>
          </a:p>
          <a:p>
            <a:pPr lvl="1"/>
            <a:r>
              <a:rPr lang="pt-BR" sz="2100" dirty="0"/>
              <a:t>acesso a informações pessoais</a:t>
            </a:r>
          </a:p>
          <a:p>
            <a:r>
              <a:rPr lang="pt-BR" sz="2500" dirty="0"/>
              <a:t>Violação de sigilo bancário</a:t>
            </a:r>
          </a:p>
          <a:p>
            <a:r>
              <a:rPr lang="pt-BR" sz="2500" dirty="0"/>
              <a:t>Participação em esquemas de fraude</a:t>
            </a:r>
          </a:p>
          <a:p>
            <a:r>
              <a:rPr lang="pt-BR" sz="2500" dirty="0"/>
              <a:t>conta bancária pode ser usada como intermediária para:</a:t>
            </a:r>
          </a:p>
          <a:p>
            <a:pPr lvl="1"/>
            <a:r>
              <a:rPr lang="pt-BR" sz="2100" dirty="0"/>
              <a:t>aplicar golpes</a:t>
            </a:r>
          </a:p>
          <a:p>
            <a:pPr lvl="1"/>
            <a:r>
              <a:rPr lang="pt-BR" sz="2100" dirty="0"/>
              <a:t>cometer fraudes</a:t>
            </a:r>
            <a:endParaRPr lang="pt-BR" sz="1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5800" y="3283680"/>
            <a:ext cx="2606393" cy="165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293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Cuidados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 fontScale="92500"/>
          </a:bodyPr>
          <a:lstStyle/>
          <a:p>
            <a:r>
              <a:rPr lang="pt-BR" sz="2500" dirty="0"/>
              <a:t>Use computadores e dispositivos móveis seguros</a:t>
            </a:r>
          </a:p>
          <a:p>
            <a:r>
              <a:rPr lang="pt-BR" sz="2500" dirty="0"/>
              <a:t>Digite o endereço do site diretamente no navegador web</a:t>
            </a:r>
          </a:p>
          <a:p>
            <a:pPr lvl="1"/>
            <a:r>
              <a:rPr lang="pt-BR" sz="2100" dirty="0"/>
              <a:t>evite clicar/seguir links recebidos via mensagens eletrônicas</a:t>
            </a:r>
          </a:p>
          <a:p>
            <a:pPr lvl="2"/>
            <a:r>
              <a:rPr lang="pt-BR" sz="1700" dirty="0"/>
              <a:t>e-mails, mensagens SMS, redes sociais, etc.</a:t>
            </a:r>
          </a:p>
          <a:p>
            <a:r>
              <a:rPr lang="pt-BR" sz="2500" dirty="0"/>
              <a:t>não utilize sites de busca para localizar o site bancário</a:t>
            </a:r>
          </a:p>
          <a:p>
            <a:pPr lvl="1"/>
            <a:r>
              <a:rPr lang="pt-BR" sz="2100" dirty="0"/>
              <a:t>geralmente o endereço é bastante conhecido </a:t>
            </a:r>
          </a:p>
          <a:p>
            <a:r>
              <a:rPr lang="pt-BR" sz="2500" dirty="0"/>
              <a:t>Acesse a conta usando a página ou aplicativo fornecido pelo próprio banco</a:t>
            </a:r>
          </a:p>
          <a:p>
            <a:r>
              <a:rPr lang="pt-BR" sz="2500" dirty="0"/>
              <a:t>Antes de instalar um módulo de proteção, certifique-se de que o autor é realmente a instituição em questão </a:t>
            </a:r>
            <a:endParaRPr lang="pt-BR" sz="100" dirty="0"/>
          </a:p>
        </p:txBody>
      </p:sp>
    </p:spTree>
    <p:extLst>
      <p:ext uri="{BB962C8B-B14F-4D97-AF65-F5344CB8AC3E}">
        <p14:creationId xmlns:p14="http://schemas.microsoft.com/office/powerpoint/2010/main" val="2092452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Cuidados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 lnSpcReduction="10000"/>
          </a:bodyPr>
          <a:lstStyle/>
          <a:p>
            <a:r>
              <a:rPr lang="pt-BR" sz="2500" dirty="0"/>
              <a:t>Evite usar:</a:t>
            </a:r>
          </a:p>
          <a:p>
            <a:r>
              <a:rPr lang="pt-BR" sz="2500" dirty="0"/>
              <a:t>redes Wi-Fi públicas</a:t>
            </a:r>
          </a:p>
          <a:p>
            <a:r>
              <a:rPr lang="pt-BR" sz="2500" dirty="0"/>
              <a:t>computadores e dispositivos móveis de terceiros</a:t>
            </a:r>
          </a:p>
          <a:p>
            <a:pPr lvl="1"/>
            <a:r>
              <a:rPr lang="pt-BR" sz="2100" dirty="0" err="1"/>
              <a:t>lan</a:t>
            </a:r>
            <a:r>
              <a:rPr lang="pt-BR" sz="2100" dirty="0"/>
              <a:t> </a:t>
            </a:r>
            <a:r>
              <a:rPr lang="pt-BR" sz="2100" dirty="0" err="1"/>
              <a:t>houses</a:t>
            </a:r>
            <a:r>
              <a:rPr lang="pt-BR" sz="2100" dirty="0"/>
              <a:t>, Internet cafés, etc.</a:t>
            </a:r>
          </a:p>
          <a:p>
            <a:endParaRPr lang="pt-BR" sz="2500" dirty="0"/>
          </a:p>
          <a:p>
            <a:r>
              <a:rPr lang="pt-BR" sz="2500" dirty="0"/>
              <a:t>Utilize um endereço terminado em “b.br”, se </a:t>
            </a:r>
            <a:r>
              <a:rPr lang="pt-BR" sz="2500" dirty="0" smtClean="0"/>
              <a:t>disponível.</a:t>
            </a:r>
          </a:p>
          <a:p>
            <a:pPr lvl="1"/>
            <a:r>
              <a:rPr lang="pt-BR" sz="2100" dirty="0"/>
              <a:t>verifique se seu banco oferece essa opção</a:t>
            </a:r>
          </a:p>
          <a:p>
            <a:pPr lvl="1"/>
            <a:r>
              <a:rPr lang="pt-BR" sz="2100" strike="sngStrike" dirty="0"/>
              <a:t>domínios terminados em “b.br”:</a:t>
            </a:r>
          </a:p>
          <a:p>
            <a:pPr lvl="2"/>
            <a:r>
              <a:rPr lang="pt-BR" sz="1700" strike="sngStrike" dirty="0"/>
              <a:t>são de uso exclusivo de instituições bancárias</a:t>
            </a:r>
          </a:p>
          <a:p>
            <a:pPr lvl="2"/>
            <a:r>
              <a:rPr lang="pt-BR" sz="1700" strike="sngStrike" dirty="0"/>
              <a:t>oferecem recursos adicionais de segurança</a:t>
            </a:r>
          </a:p>
        </p:txBody>
      </p:sp>
    </p:spTree>
    <p:extLst>
      <p:ext uri="{BB962C8B-B14F-4D97-AF65-F5344CB8AC3E}">
        <p14:creationId xmlns:p14="http://schemas.microsoft.com/office/powerpoint/2010/main" val="2223089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Cuidados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 fontScale="92500"/>
          </a:bodyPr>
          <a:lstStyle/>
          <a:p>
            <a:r>
              <a:rPr lang="pt-BR" sz="2500" dirty="0"/>
              <a:t>Seja cuidadoso com mensagens sobre promoções</a:t>
            </a:r>
          </a:p>
          <a:p>
            <a:r>
              <a:rPr lang="pt-BR" sz="2500" dirty="0"/>
              <a:t>Evite acessar a central de atendimento do seu banco por meio de celulares de terceiros</a:t>
            </a:r>
          </a:p>
          <a:p>
            <a:pPr lvl="1"/>
            <a:r>
              <a:rPr lang="pt-BR" sz="2100" dirty="0"/>
              <a:t>os dados digitados podem ficar armazenados</a:t>
            </a:r>
          </a:p>
          <a:p>
            <a:r>
              <a:rPr lang="pt-BR" sz="2500" dirty="0"/>
              <a:t>A maioria dos bancos não envia e-mails sem autorização </a:t>
            </a:r>
          </a:p>
          <a:p>
            <a:pPr lvl="1"/>
            <a:r>
              <a:rPr lang="pt-BR" sz="2100" dirty="0"/>
              <a:t>desconsidere mensagens recebidas, caso não tenha autorizado</a:t>
            </a:r>
          </a:p>
          <a:p>
            <a:pPr lvl="1"/>
            <a:r>
              <a:rPr lang="pt-BR" sz="2100" dirty="0"/>
              <a:t>principalmente de instituições com as quais não tenha relação</a:t>
            </a:r>
          </a:p>
          <a:p>
            <a:r>
              <a:rPr lang="pt-BR" sz="2500" dirty="0"/>
              <a:t>Verifique periodicamente seus extratos:</a:t>
            </a:r>
          </a:p>
          <a:p>
            <a:pPr lvl="1"/>
            <a:r>
              <a:rPr lang="pt-BR" sz="2100" dirty="0"/>
              <a:t>contas bancárias</a:t>
            </a:r>
          </a:p>
          <a:p>
            <a:pPr lvl="1"/>
            <a:r>
              <a:rPr lang="pt-BR" sz="2100" dirty="0"/>
              <a:t>cartões de crédito</a:t>
            </a:r>
            <a:endParaRPr lang="pt-BR" sz="1300" strike="sngStrike" dirty="0"/>
          </a:p>
        </p:txBody>
      </p:sp>
    </p:spTree>
    <p:extLst>
      <p:ext uri="{BB962C8B-B14F-4D97-AF65-F5344CB8AC3E}">
        <p14:creationId xmlns:p14="http://schemas.microsoft.com/office/powerpoint/2010/main" val="4203697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Em caso de dúvidas ou problemas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/>
          </a:bodyPr>
          <a:lstStyle/>
          <a:p>
            <a:r>
              <a:rPr lang="pt-BR" sz="2500" dirty="0"/>
              <a:t>Entre em contato imediatamente com:</a:t>
            </a:r>
          </a:p>
          <a:p>
            <a:pPr lvl="1"/>
            <a:r>
              <a:rPr lang="pt-BR" sz="2100" dirty="0"/>
              <a:t>a central de relacionamento do seu banco</a:t>
            </a:r>
          </a:p>
          <a:p>
            <a:pPr lvl="1"/>
            <a:r>
              <a:rPr lang="pt-BR" sz="2100" dirty="0"/>
              <a:t>diretamente com o seu gerente</a:t>
            </a:r>
          </a:p>
          <a:p>
            <a:pPr lvl="1"/>
            <a:r>
              <a:rPr lang="pt-BR" sz="2100" dirty="0"/>
              <a:t>a operadora do seu cartão de </a:t>
            </a:r>
            <a:r>
              <a:rPr lang="pt-BR" sz="2100" dirty="0" smtClean="0"/>
              <a:t>crédito</a:t>
            </a:r>
          </a:p>
          <a:p>
            <a:pPr lvl="1"/>
            <a:r>
              <a:rPr lang="pt-BR" sz="2100" dirty="0" smtClean="0"/>
              <a:t>policia</a:t>
            </a:r>
            <a:endParaRPr lang="pt-BR" sz="9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4762" y="3644774"/>
            <a:ext cx="3811849" cy="2567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933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Qual a rede social que você utiliza?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 fontScale="62500" lnSpcReduction="20000"/>
          </a:bodyPr>
          <a:lstStyle/>
          <a:p>
            <a:r>
              <a:rPr lang="pt-BR" sz="2500" dirty="0" err="1" smtClean="0"/>
              <a:t>Facebook</a:t>
            </a:r>
            <a:r>
              <a:rPr lang="pt-BR" sz="2500" dirty="0" smtClean="0"/>
              <a:t>;</a:t>
            </a:r>
          </a:p>
          <a:p>
            <a:r>
              <a:rPr lang="pt-BR" sz="2500" dirty="0" err="1" smtClean="0"/>
              <a:t>Intragam</a:t>
            </a:r>
            <a:r>
              <a:rPr lang="pt-BR" sz="2500" dirty="0" smtClean="0"/>
              <a:t>;</a:t>
            </a:r>
          </a:p>
          <a:p>
            <a:r>
              <a:rPr lang="pt-BR" sz="2500" dirty="0" err="1" smtClean="0"/>
              <a:t>Twitter</a:t>
            </a:r>
            <a:r>
              <a:rPr lang="pt-BR" sz="2500" dirty="0" smtClean="0"/>
              <a:t> (X);</a:t>
            </a:r>
          </a:p>
          <a:p>
            <a:r>
              <a:rPr lang="pt-BR" sz="2500" dirty="0" err="1" smtClean="0"/>
              <a:t>Tiktok</a:t>
            </a:r>
            <a:r>
              <a:rPr lang="pt-BR" sz="2500" dirty="0" smtClean="0"/>
              <a:t> (dica, desinstale)</a:t>
            </a:r>
          </a:p>
          <a:p>
            <a:r>
              <a:rPr lang="pt-BR" sz="2500" dirty="0" smtClean="0"/>
              <a:t>Snapchat</a:t>
            </a:r>
          </a:p>
          <a:p>
            <a:r>
              <a:rPr lang="pt-BR" sz="2500" dirty="0" err="1" smtClean="0"/>
              <a:t>Wechat</a:t>
            </a:r>
            <a:r>
              <a:rPr lang="pt-BR" sz="2500" dirty="0" smtClean="0"/>
              <a:t>(</a:t>
            </a:r>
            <a:r>
              <a:rPr lang="pt-BR" sz="2500" dirty="0" err="1" smtClean="0"/>
              <a:t>chines</a:t>
            </a:r>
            <a:r>
              <a:rPr lang="pt-BR" sz="2500" dirty="0" smtClean="0"/>
              <a:t>)</a:t>
            </a:r>
          </a:p>
          <a:p>
            <a:r>
              <a:rPr lang="pt-BR" sz="2500" dirty="0" err="1" smtClean="0"/>
              <a:t>Linkdin</a:t>
            </a:r>
            <a:r>
              <a:rPr lang="pt-BR" sz="2500" dirty="0" smtClean="0"/>
              <a:t> (porque você ainda não tem?)</a:t>
            </a:r>
          </a:p>
          <a:p>
            <a:r>
              <a:rPr lang="pt-BR" sz="2500" dirty="0" err="1" smtClean="0"/>
              <a:t>Youtube</a:t>
            </a:r>
            <a:r>
              <a:rPr lang="pt-BR" sz="2500" dirty="0" smtClean="0"/>
              <a:t>;</a:t>
            </a:r>
          </a:p>
          <a:p>
            <a:r>
              <a:rPr lang="pt-BR" sz="2500" dirty="0" err="1" smtClean="0"/>
              <a:t>Kwai</a:t>
            </a:r>
            <a:endParaRPr lang="pt-BR" sz="2500" dirty="0"/>
          </a:p>
          <a:p>
            <a:r>
              <a:rPr lang="pt-BR" sz="2500" dirty="0" smtClean="0"/>
              <a:t>Pinterest</a:t>
            </a:r>
          </a:p>
          <a:p>
            <a:r>
              <a:rPr lang="pt-BR" sz="2500" dirty="0" err="1" smtClean="0"/>
              <a:t>Reddit</a:t>
            </a:r>
            <a:r>
              <a:rPr lang="pt-BR" sz="2500" dirty="0" smtClean="0"/>
              <a:t> </a:t>
            </a:r>
          </a:p>
          <a:p>
            <a:r>
              <a:rPr lang="pt-BR" sz="2500" dirty="0" err="1" smtClean="0"/>
              <a:t>tinder</a:t>
            </a:r>
            <a:endParaRPr lang="pt-BR" sz="2500" dirty="0" smtClean="0"/>
          </a:p>
          <a:p>
            <a:r>
              <a:rPr lang="pt-BR" sz="2500" dirty="0" err="1" smtClean="0"/>
              <a:t>Koo</a:t>
            </a:r>
            <a:endParaRPr lang="pt-BR" sz="2500" dirty="0" smtClean="0"/>
          </a:p>
          <a:p>
            <a:r>
              <a:rPr lang="pt-BR" sz="2500" dirty="0" smtClean="0"/>
              <a:t>E mais uma infinidade....</a:t>
            </a:r>
          </a:p>
          <a:p>
            <a:endParaRPr lang="pt-BR" sz="900" dirty="0"/>
          </a:p>
        </p:txBody>
      </p:sp>
    </p:spTree>
    <p:extLst>
      <p:ext uri="{BB962C8B-B14F-4D97-AF65-F5344CB8AC3E}">
        <p14:creationId xmlns:p14="http://schemas.microsoft.com/office/powerpoint/2010/main" val="2199607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Qual a importância da rede social PF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/>
          </a:bodyPr>
          <a:lstStyle/>
          <a:p>
            <a:r>
              <a:rPr lang="pt-BR" sz="2500" dirty="0" smtClean="0"/>
              <a:t>Conectar pessoas.</a:t>
            </a:r>
          </a:p>
          <a:p>
            <a:r>
              <a:rPr lang="pt-BR" sz="2500" dirty="0" smtClean="0"/>
              <a:t>Entretenimento;</a:t>
            </a:r>
          </a:p>
          <a:p>
            <a:r>
              <a:rPr lang="pt-BR" sz="2500" dirty="0" smtClean="0"/>
              <a:t>Network (</a:t>
            </a:r>
            <a:r>
              <a:rPr lang="pt-BR" sz="2500" dirty="0" err="1" smtClean="0"/>
              <a:t>linkedin</a:t>
            </a:r>
            <a:r>
              <a:rPr lang="pt-BR" sz="2500" dirty="0" smtClean="0"/>
              <a:t>);</a:t>
            </a:r>
          </a:p>
          <a:p>
            <a:r>
              <a:rPr lang="pt-BR" sz="2500" dirty="0" smtClean="0"/>
              <a:t>Relacionamentos;</a:t>
            </a:r>
          </a:p>
          <a:p>
            <a:r>
              <a:rPr lang="pt-BR" sz="2500" dirty="0" smtClean="0"/>
              <a:t>Atualidades;</a:t>
            </a:r>
          </a:p>
          <a:p>
            <a:r>
              <a:rPr lang="pt-BR" sz="2500" dirty="0" smtClean="0"/>
              <a:t>Fofocas </a:t>
            </a:r>
            <a:r>
              <a:rPr lang="pt-BR" sz="2500" dirty="0" err="1" smtClean="0"/>
              <a:t>rsrs</a:t>
            </a:r>
            <a:r>
              <a:rPr lang="pt-BR" sz="2500" dirty="0" smtClean="0"/>
              <a:t>;</a:t>
            </a:r>
          </a:p>
          <a:p>
            <a:r>
              <a:rPr lang="pt-BR" sz="2500" dirty="0" smtClean="0"/>
              <a:t>Descobertas;</a:t>
            </a:r>
          </a:p>
          <a:p>
            <a:endParaRPr lang="pt-BR" sz="2500" dirty="0" smtClean="0"/>
          </a:p>
          <a:p>
            <a:endParaRPr lang="pt-BR" sz="900" dirty="0"/>
          </a:p>
        </p:txBody>
      </p:sp>
    </p:spTree>
    <p:extLst>
      <p:ext uri="{BB962C8B-B14F-4D97-AF65-F5344CB8AC3E}">
        <p14:creationId xmlns:p14="http://schemas.microsoft.com/office/powerpoint/2010/main" val="98203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Qual a importância da rede social PJ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/>
          </a:bodyPr>
          <a:lstStyle/>
          <a:p>
            <a:r>
              <a:rPr lang="pt-BR" sz="2500" dirty="0"/>
              <a:t>Aumentar a visibilidade da marca.</a:t>
            </a:r>
          </a:p>
          <a:p>
            <a:r>
              <a:rPr lang="pt-BR" sz="2500" dirty="0"/>
              <a:t>Construir relacionamento com o cliente.</a:t>
            </a:r>
          </a:p>
          <a:p>
            <a:r>
              <a:rPr lang="pt-BR" sz="2500" dirty="0"/>
              <a:t>Promover o seu engajamento.</a:t>
            </a:r>
          </a:p>
          <a:p>
            <a:r>
              <a:rPr lang="pt-BR" sz="2500" dirty="0"/>
              <a:t>Melhorar o posicionamento da empresa.</a:t>
            </a:r>
          </a:p>
          <a:p>
            <a:r>
              <a:rPr lang="pt-BR" sz="2500" dirty="0"/>
              <a:t>Aumentar o tráfego para outros canais.</a:t>
            </a:r>
          </a:p>
          <a:p>
            <a:r>
              <a:rPr lang="pt-BR" sz="2500" dirty="0"/>
              <a:t>Construir uma base com clientes fiéis, entre outras vantagens.</a:t>
            </a:r>
            <a:endParaRPr lang="pt-BR" sz="2500" dirty="0" smtClean="0"/>
          </a:p>
          <a:p>
            <a:endParaRPr lang="pt-BR" sz="900" dirty="0"/>
          </a:p>
        </p:txBody>
      </p:sp>
    </p:spTree>
    <p:extLst>
      <p:ext uri="{BB962C8B-B14F-4D97-AF65-F5344CB8AC3E}">
        <p14:creationId xmlns:p14="http://schemas.microsoft.com/office/powerpoint/2010/main" val="151015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Responda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/>
          </a:bodyPr>
          <a:lstStyle/>
          <a:p>
            <a:r>
              <a:rPr lang="pt-BR" sz="2500" dirty="0" smtClean="0"/>
              <a:t>É possível viver nos dias atuais sem nenhuma rede social?</a:t>
            </a:r>
          </a:p>
          <a:p>
            <a:endParaRPr lang="pt-BR" sz="2500" dirty="0"/>
          </a:p>
          <a:p>
            <a:r>
              <a:rPr lang="pt-BR" sz="2500" dirty="0" smtClean="0"/>
              <a:t>Agora respondam o porque de sua resposta.</a:t>
            </a:r>
          </a:p>
          <a:p>
            <a:endParaRPr lang="pt-BR" sz="2500" dirty="0"/>
          </a:p>
          <a:p>
            <a:r>
              <a:rPr lang="pt-BR" sz="2500" dirty="0" smtClean="0"/>
              <a:t>Existe uma resposta certa? Depende.</a:t>
            </a:r>
          </a:p>
          <a:p>
            <a:endParaRPr lang="pt-BR" sz="2500" dirty="0"/>
          </a:p>
          <a:p>
            <a:r>
              <a:rPr lang="pt-BR" sz="2500" dirty="0" smtClean="0"/>
              <a:t>Peça para um adolescente e um idoso, terão ponto de vistas diferentes.</a:t>
            </a:r>
          </a:p>
          <a:p>
            <a:endParaRPr lang="pt-BR" sz="900" dirty="0"/>
          </a:p>
        </p:txBody>
      </p:sp>
    </p:spTree>
    <p:extLst>
      <p:ext uri="{BB962C8B-B14F-4D97-AF65-F5344CB8AC3E}">
        <p14:creationId xmlns:p14="http://schemas.microsoft.com/office/powerpoint/2010/main" val="3298464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Qual o valor dos seus dados?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1864311"/>
            <a:ext cx="7239037" cy="4296792"/>
          </a:xfrm>
        </p:spPr>
        <p:txBody>
          <a:bodyPr anchor="t">
            <a:normAutofit fontScale="92500" lnSpcReduction="10000"/>
          </a:bodyPr>
          <a:lstStyle/>
          <a:p>
            <a:r>
              <a:rPr lang="pt-BR" sz="2500" dirty="0"/>
              <a:t>Difícil mensurar</a:t>
            </a:r>
          </a:p>
          <a:p>
            <a:r>
              <a:rPr lang="pt-BR" sz="2500" dirty="0"/>
              <a:t>Vão sendo acumulados e muitas vezes são “esquecidos”</a:t>
            </a:r>
          </a:p>
          <a:p>
            <a:r>
              <a:rPr lang="pt-BR" sz="2500" dirty="0"/>
              <a:t>Geralmente só se percebe o valor quando já é tarde demais e da maneira mais difícil</a:t>
            </a:r>
          </a:p>
          <a:p>
            <a:r>
              <a:rPr lang="pt-BR" sz="2500" dirty="0"/>
              <a:t>Dados:</a:t>
            </a:r>
          </a:p>
          <a:p>
            <a:pPr lvl="1"/>
            <a:r>
              <a:rPr lang="pt-BR" sz="2100" dirty="0"/>
              <a:t>possuem valor emocional, financeiro, acadêmico, jurídico, etc.</a:t>
            </a:r>
          </a:p>
          <a:p>
            <a:pPr lvl="1"/>
            <a:r>
              <a:rPr lang="pt-BR" sz="2100" dirty="0"/>
              <a:t>levam tempo ou são impossíveis de serem refeitos</a:t>
            </a:r>
          </a:p>
          <a:p>
            <a:pPr lvl="1"/>
            <a:r>
              <a:rPr lang="pt-BR" sz="2100" dirty="0"/>
              <a:t>são vitais para a maioria das empresas</a:t>
            </a:r>
          </a:p>
          <a:p>
            <a:pPr lvl="2"/>
            <a:r>
              <a:rPr lang="pt-BR" sz="1700" dirty="0"/>
              <a:t>perda pode levar a falência</a:t>
            </a:r>
          </a:p>
          <a:p>
            <a:r>
              <a:rPr lang="pt-BR" sz="2500" dirty="0"/>
              <a:t>Como protegê-los?</a:t>
            </a:r>
          </a:p>
          <a:p>
            <a:pPr lvl="1"/>
            <a:r>
              <a:rPr lang="pt-BR" sz="2100" dirty="0"/>
              <a:t>impedir que as ameaças cheguem até eles</a:t>
            </a:r>
          </a:p>
          <a:p>
            <a:pPr lvl="1"/>
            <a:r>
              <a:rPr lang="pt-BR" sz="2100" dirty="0"/>
              <a:t>fazer cópias de segurança (backups)</a:t>
            </a:r>
            <a:endParaRPr lang="pt-BR" sz="2100" dirty="0" smtClean="0"/>
          </a:p>
          <a:p>
            <a:endParaRPr lang="pt-BR" sz="1600" dirty="0" smtClean="0"/>
          </a:p>
          <a:p>
            <a:endParaRPr lang="pt-BR" sz="1600" dirty="0" smtClean="0"/>
          </a:p>
        </p:txBody>
      </p:sp>
    </p:spTree>
    <p:extLst>
      <p:ext uri="{BB962C8B-B14F-4D97-AF65-F5344CB8AC3E}">
        <p14:creationId xmlns:p14="http://schemas.microsoft.com/office/powerpoint/2010/main" val="3904931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Senhas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/>
          </a:bodyPr>
          <a:lstStyle/>
          <a:p>
            <a:r>
              <a:rPr lang="pt-BR" sz="2500" dirty="0"/>
              <a:t>Servem para autenticar um usuário</a:t>
            </a:r>
          </a:p>
          <a:p>
            <a:pPr lvl="1"/>
            <a:r>
              <a:rPr lang="pt-BR" sz="2100" dirty="0"/>
              <a:t>asseguram que você é realmente quem diz ser, e</a:t>
            </a:r>
          </a:p>
          <a:p>
            <a:pPr lvl="1"/>
            <a:r>
              <a:rPr lang="pt-BR" sz="2100" dirty="0"/>
              <a:t>que possui o direito de acessar o recurso em questão</a:t>
            </a:r>
          </a:p>
          <a:p>
            <a:r>
              <a:rPr lang="pt-BR" sz="2500" dirty="0"/>
              <a:t>Um dos principais mecanismos de autenticação usados na Internet </a:t>
            </a:r>
          </a:p>
          <a:p>
            <a:r>
              <a:rPr lang="pt-BR" sz="2500" dirty="0"/>
              <a:t>Proteger suas senhas é essencial para se prevenir dos riscos envolvidos no uso da Internet:</a:t>
            </a:r>
          </a:p>
          <a:p>
            <a:pPr lvl="1"/>
            <a:r>
              <a:rPr lang="pt-BR" sz="2100" dirty="0"/>
              <a:t>é </a:t>
            </a:r>
            <a:r>
              <a:rPr lang="pt-BR" sz="2100" dirty="0" smtClean="0"/>
              <a:t>o segredo das suas senhas que garante a sua identidade, ou seja, que você é o dono das suas contas de usuário</a:t>
            </a:r>
            <a:endParaRPr lang="pt-BR" sz="500" dirty="0"/>
          </a:p>
        </p:txBody>
      </p:sp>
    </p:spTree>
    <p:extLst>
      <p:ext uri="{BB962C8B-B14F-4D97-AF65-F5344CB8AC3E}">
        <p14:creationId xmlns:p14="http://schemas.microsoft.com/office/powerpoint/2010/main" val="4046009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Senhas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 fontScale="92500" lnSpcReduction="20000"/>
          </a:bodyPr>
          <a:lstStyle/>
          <a:p>
            <a:r>
              <a:rPr lang="pt-BR" sz="2500" dirty="0"/>
              <a:t>Sua senha pode ser descoberta:</a:t>
            </a:r>
          </a:p>
          <a:p>
            <a:r>
              <a:rPr lang="pt-BR" sz="2500" dirty="0"/>
              <a:t>quando usada em:</a:t>
            </a:r>
          </a:p>
          <a:p>
            <a:pPr lvl="1"/>
            <a:r>
              <a:rPr lang="pt-BR" sz="2100" dirty="0"/>
              <a:t>computadores infectados</a:t>
            </a:r>
          </a:p>
          <a:p>
            <a:pPr lvl="1"/>
            <a:r>
              <a:rPr lang="pt-BR" sz="2100" dirty="0"/>
              <a:t>computadores invadidos</a:t>
            </a:r>
          </a:p>
          <a:p>
            <a:pPr lvl="1"/>
            <a:r>
              <a:rPr lang="pt-BR" sz="2100" dirty="0"/>
              <a:t>sites falsos (</a:t>
            </a:r>
            <a:r>
              <a:rPr lang="pt-BR" sz="2100" dirty="0" err="1"/>
              <a:t>phishing</a:t>
            </a:r>
            <a:r>
              <a:rPr lang="pt-BR" sz="2100" dirty="0"/>
              <a:t>)</a:t>
            </a:r>
          </a:p>
          <a:p>
            <a:r>
              <a:rPr lang="pt-BR" sz="2500" dirty="0"/>
              <a:t>por meio de tentativas de adivinhação</a:t>
            </a:r>
          </a:p>
          <a:p>
            <a:r>
              <a:rPr lang="pt-BR" sz="2500" dirty="0"/>
              <a:t>ao ser capturada enquanto trafega na rede</a:t>
            </a:r>
          </a:p>
          <a:p>
            <a:r>
              <a:rPr lang="pt-BR" sz="2500" dirty="0"/>
              <a:t>por meio do acesso ao arquivo onde foi armazenada</a:t>
            </a:r>
          </a:p>
          <a:p>
            <a:r>
              <a:rPr lang="pt-BR" sz="2500" dirty="0"/>
              <a:t>com o uso de técnicas de engenharia social</a:t>
            </a:r>
          </a:p>
          <a:p>
            <a:r>
              <a:rPr lang="pt-BR" sz="2500" dirty="0"/>
              <a:t>pela observação da movimentação:</a:t>
            </a:r>
          </a:p>
          <a:p>
            <a:pPr lvl="1"/>
            <a:r>
              <a:rPr lang="pt-BR" sz="2100" dirty="0"/>
              <a:t>dos seus dedos no teclado</a:t>
            </a:r>
          </a:p>
          <a:p>
            <a:pPr lvl="1"/>
            <a:r>
              <a:rPr lang="pt-BR" sz="2100" dirty="0"/>
              <a:t>dos cliques do mouse em teclados virtuais</a:t>
            </a:r>
            <a:endParaRPr lang="pt-BR" sz="100" dirty="0"/>
          </a:p>
        </p:txBody>
      </p:sp>
    </p:spTree>
    <p:extLst>
      <p:ext uri="{BB962C8B-B14F-4D97-AF65-F5344CB8AC3E}">
        <p14:creationId xmlns:p14="http://schemas.microsoft.com/office/powerpoint/2010/main" val="2883114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Senhas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 lnSpcReduction="10000"/>
          </a:bodyPr>
          <a:lstStyle/>
          <a:p>
            <a:r>
              <a:rPr lang="pt-BR" sz="2500" dirty="0"/>
              <a:t>De posse da sua senha um invasor pode:</a:t>
            </a:r>
          </a:p>
          <a:p>
            <a:r>
              <a:rPr lang="pt-BR" sz="2500" dirty="0"/>
              <a:t>acessar a sua conta de correio eletrônico e:</a:t>
            </a:r>
          </a:p>
          <a:p>
            <a:pPr lvl="1"/>
            <a:r>
              <a:rPr lang="pt-BR" sz="2100" dirty="0"/>
              <a:t>ler e/ou apagar seus e-mails</a:t>
            </a:r>
          </a:p>
          <a:p>
            <a:pPr lvl="1"/>
            <a:r>
              <a:rPr lang="pt-BR" sz="2100" dirty="0"/>
              <a:t>furtar sua lista de contatos e enviar e-mails em seu nome</a:t>
            </a:r>
          </a:p>
          <a:p>
            <a:pPr lvl="1"/>
            <a:r>
              <a:rPr lang="pt-BR" sz="2100" dirty="0"/>
              <a:t>pedir o reenvio de senhas de outras contas</a:t>
            </a:r>
          </a:p>
          <a:p>
            <a:pPr lvl="2"/>
            <a:r>
              <a:rPr lang="pt-BR" sz="1700" dirty="0"/>
              <a:t>e assim conseguir acesso a elas</a:t>
            </a:r>
          </a:p>
          <a:p>
            <a:pPr lvl="1"/>
            <a:r>
              <a:rPr lang="pt-BR" sz="2100" dirty="0"/>
              <a:t>trocar a sua senha</a:t>
            </a:r>
          </a:p>
          <a:p>
            <a:pPr lvl="2"/>
            <a:r>
              <a:rPr lang="pt-BR" sz="1700" dirty="0"/>
              <a:t>dificultando que você acesse novamente a sua conta</a:t>
            </a:r>
          </a:p>
          <a:p>
            <a:pPr lvl="1"/>
            <a:r>
              <a:rPr lang="pt-BR" sz="2100" dirty="0"/>
              <a:t>enviar mensagens contendo:</a:t>
            </a:r>
          </a:p>
          <a:p>
            <a:pPr marL="1163638" lvl="1"/>
            <a:r>
              <a:rPr lang="pt-BR" sz="1500" dirty="0" smtClean="0"/>
              <a:t>spam</a:t>
            </a:r>
          </a:p>
          <a:p>
            <a:pPr marL="1163638" lvl="1"/>
            <a:r>
              <a:rPr lang="pt-BR" sz="1500" dirty="0" smtClean="0"/>
              <a:t>boatos</a:t>
            </a:r>
          </a:p>
          <a:p>
            <a:pPr marL="1163638" lvl="1"/>
            <a:r>
              <a:rPr lang="pt-BR" sz="1500" dirty="0" err="1" smtClean="0"/>
              <a:t>phishing</a:t>
            </a:r>
            <a:r>
              <a:rPr lang="pt-BR" sz="1500" dirty="0" smtClean="0"/>
              <a:t> </a:t>
            </a:r>
          </a:p>
          <a:p>
            <a:pPr marL="1163638" lvl="1"/>
            <a:r>
              <a:rPr lang="pt-BR" sz="1500" dirty="0" smtClean="0"/>
              <a:t>Códigos maliciosos</a:t>
            </a:r>
            <a:endParaRPr lang="pt-BR" sz="1500" dirty="0"/>
          </a:p>
        </p:txBody>
      </p:sp>
    </p:spTree>
    <p:extLst>
      <p:ext uri="{BB962C8B-B14F-4D97-AF65-F5344CB8AC3E}">
        <p14:creationId xmlns:p14="http://schemas.microsoft.com/office/powerpoint/2010/main" val="1464629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Dicas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 fontScale="92500" lnSpcReduction="10000"/>
          </a:bodyPr>
          <a:lstStyle/>
          <a:p>
            <a:r>
              <a:rPr lang="pt-BR" sz="2500" dirty="0" smtClean="0"/>
              <a:t>Não usar sequencias</a:t>
            </a:r>
          </a:p>
          <a:p>
            <a:r>
              <a:rPr lang="pt-BR" sz="2500" dirty="0" smtClean="0"/>
              <a:t>Não usar dados pessoais</a:t>
            </a:r>
          </a:p>
          <a:p>
            <a:r>
              <a:rPr lang="pt-BR" sz="2500" dirty="0" smtClean="0"/>
              <a:t>Criar senhas grandes</a:t>
            </a:r>
          </a:p>
          <a:p>
            <a:r>
              <a:rPr lang="pt-BR" sz="2500" dirty="0"/>
              <a:t>escolha uma frase e selecione a primeira, a segunda ou a última letra de cada palavra</a:t>
            </a:r>
          </a:p>
          <a:p>
            <a:pPr lvl="1"/>
            <a:r>
              <a:rPr lang="pt-BR" sz="2100" dirty="0"/>
              <a:t>Frase: “O Cravo brigou com a Rosa debaixo de uma sacada” </a:t>
            </a:r>
          </a:p>
          <a:p>
            <a:pPr lvl="1"/>
            <a:r>
              <a:rPr lang="pt-BR" sz="2100" dirty="0"/>
              <a:t>Senha: </a:t>
            </a:r>
            <a:r>
              <a:rPr lang="pt-BR" sz="2100" dirty="0" smtClean="0"/>
              <a:t>“</a:t>
            </a:r>
            <a:r>
              <a:rPr lang="pt-BR" sz="2100" dirty="0" err="1" smtClean="0"/>
              <a:t>OCbcaRddus</a:t>
            </a:r>
            <a:r>
              <a:rPr lang="pt-BR" sz="2100" dirty="0"/>
              <a:t>”</a:t>
            </a:r>
          </a:p>
          <a:p>
            <a:r>
              <a:rPr lang="pt-BR" sz="2500" dirty="0"/>
              <a:t>escolha uma frase longa, fácil de ser memorizada e com diferentes tipos de caracteres</a:t>
            </a:r>
          </a:p>
          <a:p>
            <a:pPr lvl="1"/>
            <a:r>
              <a:rPr lang="pt-BR" sz="2100" dirty="0"/>
              <a:t>Senha: “1 dia ainda verei os </a:t>
            </a:r>
            <a:r>
              <a:rPr lang="pt-BR" sz="2100" dirty="0" err="1"/>
              <a:t>aneis</a:t>
            </a:r>
            <a:r>
              <a:rPr lang="pt-BR" sz="2100" dirty="0"/>
              <a:t> de Saturno</a:t>
            </a:r>
            <a:r>
              <a:rPr lang="pt-BR" sz="2100" dirty="0" smtClean="0"/>
              <a:t>!!!”</a:t>
            </a:r>
          </a:p>
          <a:p>
            <a:r>
              <a:rPr lang="pt-BR" sz="2500" dirty="0" smtClean="0"/>
              <a:t>Misture letras, números e caracteres especiais (símbolos))</a:t>
            </a:r>
            <a:endParaRPr lang="pt-BR" sz="2500" dirty="0"/>
          </a:p>
        </p:txBody>
      </p:sp>
    </p:spTree>
    <p:extLst>
      <p:ext uri="{BB962C8B-B14F-4D97-AF65-F5344CB8AC3E}">
        <p14:creationId xmlns:p14="http://schemas.microsoft.com/office/powerpoint/2010/main" val="2663297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Dicas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 lnSpcReduction="10000"/>
          </a:bodyPr>
          <a:lstStyle/>
          <a:p>
            <a:r>
              <a:rPr lang="pt-BR" sz="2500" dirty="0" smtClean="0"/>
              <a:t>Não disponibilize sua senha para terceiros.</a:t>
            </a:r>
          </a:p>
          <a:p>
            <a:r>
              <a:rPr lang="pt-BR" sz="2500" dirty="0" smtClean="0"/>
              <a:t>Não deixe as senhas salvas em seu computador/celular</a:t>
            </a:r>
          </a:p>
          <a:p>
            <a:r>
              <a:rPr lang="pt-BR" sz="2500" dirty="0" smtClean="0"/>
              <a:t>Use senhas diferentes para cada site/ </a:t>
            </a:r>
            <a:r>
              <a:rPr lang="pt-BR" sz="2500" dirty="0" err="1" smtClean="0"/>
              <a:t>app</a:t>
            </a:r>
            <a:endParaRPr lang="pt-BR" sz="2500" dirty="0" smtClean="0"/>
          </a:p>
          <a:p>
            <a:r>
              <a:rPr lang="pt-BR" sz="2500" dirty="0" smtClean="0"/>
              <a:t>Armazene suas senhas em um caderno (ninguém olha/rouba eles)</a:t>
            </a:r>
          </a:p>
          <a:p>
            <a:r>
              <a:rPr lang="pt-BR" sz="2500" dirty="0" smtClean="0"/>
              <a:t>Altere suas senhas 1x por ano.</a:t>
            </a:r>
          </a:p>
          <a:p>
            <a:r>
              <a:rPr lang="pt-BR" sz="2500" dirty="0" smtClean="0"/>
              <a:t>Configure e-mails válidos para recuperar suas senhas.</a:t>
            </a:r>
          </a:p>
          <a:p>
            <a:r>
              <a:rPr lang="pt-BR" sz="2500" dirty="0" smtClean="0"/>
              <a:t>Saia dos sites/cadastros quando for sair do computador.</a:t>
            </a:r>
            <a:endParaRPr lang="pt-BR" sz="2500" dirty="0"/>
          </a:p>
        </p:txBody>
      </p:sp>
    </p:spTree>
    <p:extLst>
      <p:ext uri="{BB962C8B-B14F-4D97-AF65-F5344CB8AC3E}">
        <p14:creationId xmlns:p14="http://schemas.microsoft.com/office/powerpoint/2010/main" val="3296465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Dicas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260416"/>
          </a:xfrm>
        </p:spPr>
        <p:txBody>
          <a:bodyPr anchor="t">
            <a:normAutofit lnSpcReduction="10000"/>
          </a:bodyPr>
          <a:lstStyle/>
          <a:p>
            <a:r>
              <a:rPr lang="pt-BR" sz="2500" dirty="0" smtClean="0"/>
              <a:t>Utilize a verificação de duas etapas em todos seus cadastros, se possível tenha mais de um e-mail para salvar seus cadastros/senhas de ordem diferente.</a:t>
            </a:r>
          </a:p>
          <a:p>
            <a:r>
              <a:rPr lang="pt-BR" sz="2500" dirty="0" smtClean="0"/>
              <a:t>Cadastros particulares com um </a:t>
            </a:r>
            <a:r>
              <a:rPr lang="pt-BR" sz="2500" dirty="0" err="1" smtClean="0"/>
              <a:t>email</a:t>
            </a:r>
            <a:endParaRPr lang="pt-BR" sz="2500" dirty="0" smtClean="0"/>
          </a:p>
          <a:p>
            <a:r>
              <a:rPr lang="pt-BR" sz="2500" dirty="0" smtClean="0"/>
              <a:t>Cadastros profissionais em outro</a:t>
            </a:r>
          </a:p>
          <a:p>
            <a:r>
              <a:rPr lang="pt-BR" sz="2500" dirty="0" smtClean="0"/>
              <a:t>Jamais envie a confirmação (código para autenticação) para terceiros.</a:t>
            </a:r>
          </a:p>
          <a:p>
            <a:r>
              <a:rPr lang="pt-BR" sz="2500" dirty="0" smtClean="0"/>
              <a:t>Sempre desconfie de tudo e de todos (será que o colega ao lado é mesmo um estudante ou ele está tentando copiar minha senha para me roubar? </a:t>
            </a:r>
            <a:r>
              <a:rPr lang="pt-BR" sz="2500" dirty="0" err="1" smtClean="0"/>
              <a:t>rsrsrs</a:t>
            </a:r>
            <a:r>
              <a:rPr lang="pt-BR" sz="2500" dirty="0" smtClean="0"/>
              <a:t>)</a:t>
            </a:r>
            <a:endParaRPr lang="pt-BR" sz="2500" dirty="0"/>
          </a:p>
        </p:txBody>
      </p:sp>
    </p:spTree>
    <p:extLst>
      <p:ext uri="{BB962C8B-B14F-4D97-AF65-F5344CB8AC3E}">
        <p14:creationId xmlns:p14="http://schemas.microsoft.com/office/powerpoint/2010/main" val="421443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Funções do backup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1864311"/>
            <a:ext cx="7239037" cy="4296792"/>
          </a:xfrm>
        </p:spPr>
        <p:txBody>
          <a:bodyPr anchor="t">
            <a:normAutofit/>
          </a:bodyPr>
          <a:lstStyle/>
          <a:p>
            <a:r>
              <a:rPr lang="pt-BR" sz="2500" dirty="0"/>
              <a:t>Recuperação de versões</a:t>
            </a:r>
          </a:p>
          <a:p>
            <a:pPr lvl="1"/>
            <a:r>
              <a:rPr lang="pt-BR" sz="2100" dirty="0"/>
              <a:t>versão antiga de um arquivo alterado</a:t>
            </a:r>
          </a:p>
          <a:p>
            <a:pPr lvl="1"/>
            <a:r>
              <a:rPr lang="pt-BR" sz="2100" dirty="0"/>
              <a:t>imagem original de uma foto manipulada</a:t>
            </a:r>
          </a:p>
          <a:p>
            <a:endParaRPr lang="pt-BR" sz="2500" dirty="0"/>
          </a:p>
          <a:p>
            <a:r>
              <a:rPr lang="pt-BR" sz="2500" dirty="0"/>
              <a:t>Arquivamento</a:t>
            </a:r>
          </a:p>
          <a:p>
            <a:pPr lvl="1"/>
            <a:r>
              <a:rPr lang="pt-BR" sz="2100" dirty="0"/>
              <a:t>guardar dados raramente alterados ou pouco usados</a:t>
            </a:r>
          </a:p>
          <a:p>
            <a:endParaRPr lang="pt-BR" sz="2500" dirty="0"/>
          </a:p>
          <a:p>
            <a:r>
              <a:rPr lang="pt-BR" sz="2500" dirty="0"/>
              <a:t>Proteção de dados</a:t>
            </a:r>
            <a:endParaRPr lang="pt-BR" sz="1600" dirty="0" smtClean="0"/>
          </a:p>
          <a:p>
            <a:endParaRPr lang="pt-BR" sz="1600" dirty="0" smtClean="0"/>
          </a:p>
        </p:txBody>
      </p:sp>
    </p:spTree>
    <p:extLst>
      <p:ext uri="{BB962C8B-B14F-4D97-AF65-F5344CB8AC3E}">
        <p14:creationId xmlns:p14="http://schemas.microsoft.com/office/powerpoint/2010/main" val="1479684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Como seus arquivos podem ser perdidos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100618"/>
          </a:xfrm>
        </p:spPr>
        <p:txBody>
          <a:bodyPr anchor="t">
            <a:normAutofit/>
          </a:bodyPr>
          <a:lstStyle/>
          <a:p>
            <a:r>
              <a:rPr lang="pt-BR" sz="2500" dirty="0" smtClean="0"/>
              <a:t>Acidentalmente apagados;</a:t>
            </a:r>
          </a:p>
          <a:p>
            <a:r>
              <a:rPr lang="pt-BR" sz="2500" dirty="0" smtClean="0"/>
              <a:t>Equipamento podem:</a:t>
            </a:r>
          </a:p>
          <a:p>
            <a:pPr lvl="1"/>
            <a:r>
              <a:rPr lang="pt-BR" sz="2100" dirty="0" smtClean="0"/>
              <a:t>Ser perdidos, furtados ou roubados;</a:t>
            </a:r>
          </a:p>
          <a:p>
            <a:pPr lvl="1"/>
            <a:r>
              <a:rPr lang="pt-BR" sz="2100" dirty="0" smtClean="0"/>
              <a:t>Ser danificados;</a:t>
            </a:r>
          </a:p>
          <a:p>
            <a:pPr lvl="1"/>
            <a:r>
              <a:rPr lang="pt-BR" sz="2100" dirty="0" smtClean="0"/>
              <a:t>Apresentar mau funcionamento;</a:t>
            </a:r>
          </a:p>
          <a:p>
            <a:pPr lvl="1"/>
            <a:r>
              <a:rPr lang="pt-BR" sz="2100" dirty="0" smtClean="0"/>
              <a:t>Ser invadido e seus dados roubados;</a:t>
            </a:r>
          </a:p>
          <a:p>
            <a:pPr lvl="1"/>
            <a:r>
              <a:rPr lang="pt-BR" sz="2100" dirty="0" smtClean="0"/>
              <a:t>Atualização mal sucedida do sistema;</a:t>
            </a:r>
          </a:p>
          <a:p>
            <a:pPr lvl="1"/>
            <a:r>
              <a:rPr lang="pt-BR" sz="2100" dirty="0" smtClean="0"/>
              <a:t>Vírus;</a:t>
            </a:r>
          </a:p>
          <a:p>
            <a:pPr lvl="1"/>
            <a:r>
              <a:rPr lang="pt-BR" sz="2100" dirty="0" smtClean="0"/>
              <a:t>Alguém descobrir sua senha;</a:t>
            </a:r>
            <a:endParaRPr lang="pt-BR" sz="800" dirty="0" smtClean="0"/>
          </a:p>
          <a:p>
            <a:endParaRPr lang="pt-BR" sz="1600" dirty="0" smtClean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5786" y="3853254"/>
            <a:ext cx="2874611" cy="2530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646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Como fazer backups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100618"/>
          </a:xfrm>
        </p:spPr>
        <p:txBody>
          <a:bodyPr anchor="t">
            <a:normAutofit/>
          </a:bodyPr>
          <a:lstStyle/>
          <a:p>
            <a:r>
              <a:rPr lang="pt-BR" sz="2500" dirty="0" smtClean="0"/>
              <a:t>Você pode fazer backups:</a:t>
            </a:r>
          </a:p>
          <a:p>
            <a:pPr lvl="1"/>
            <a:r>
              <a:rPr lang="pt-BR" sz="2100" dirty="0" smtClean="0"/>
              <a:t>Off-line: </a:t>
            </a:r>
            <a:r>
              <a:rPr lang="pt-BR" sz="2100" dirty="0" err="1" smtClean="0"/>
              <a:t>pendrives</a:t>
            </a:r>
            <a:r>
              <a:rPr lang="pt-BR" sz="2100" dirty="0" smtClean="0"/>
              <a:t>, HDs, CDs, etc.</a:t>
            </a:r>
          </a:p>
          <a:p>
            <a:pPr lvl="1"/>
            <a:r>
              <a:rPr lang="pt-BR" sz="2100" dirty="0" smtClean="0"/>
              <a:t>Online: nuvem, datacenter ou na rede.</a:t>
            </a:r>
          </a:p>
          <a:p>
            <a:r>
              <a:rPr lang="pt-BR" sz="2500" dirty="0" smtClean="0"/>
              <a:t>Você pode usar:</a:t>
            </a:r>
          </a:p>
          <a:p>
            <a:pPr lvl="1"/>
            <a:r>
              <a:rPr lang="pt-BR" sz="2100" dirty="0" smtClean="0"/>
              <a:t>Programas integrados ao sistema Operacional;</a:t>
            </a:r>
          </a:p>
          <a:p>
            <a:pPr lvl="1"/>
            <a:r>
              <a:rPr lang="pt-BR" sz="2100" dirty="0" smtClean="0"/>
              <a:t>Aplicativos específicos;</a:t>
            </a:r>
          </a:p>
          <a:p>
            <a:pPr lvl="1"/>
            <a:r>
              <a:rPr lang="pt-BR" sz="2100" dirty="0" smtClean="0"/>
              <a:t>Ferramentas desenvolvidas internamente;</a:t>
            </a:r>
          </a:p>
          <a:p>
            <a:r>
              <a:rPr lang="pt-BR" sz="2500" dirty="0" smtClean="0"/>
              <a:t>Soluções simples:</a:t>
            </a:r>
          </a:p>
          <a:p>
            <a:pPr lvl="1"/>
            <a:r>
              <a:rPr lang="pt-BR" sz="2100" dirty="0" smtClean="0"/>
              <a:t>Andar com um </a:t>
            </a:r>
            <a:r>
              <a:rPr lang="pt-BR" sz="2100" dirty="0" err="1" smtClean="0"/>
              <a:t>pendrive</a:t>
            </a:r>
            <a:r>
              <a:rPr lang="pt-BR" sz="2100" dirty="0" smtClean="0"/>
              <a:t> na bolsa;</a:t>
            </a:r>
          </a:p>
          <a:p>
            <a:pPr lvl="1"/>
            <a:r>
              <a:rPr lang="pt-BR" sz="2100" dirty="0" smtClean="0"/>
              <a:t>Enviar uma copia para seu e-mail ou repositório externo.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1601065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Onde guardar os backups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100618"/>
          </a:xfrm>
        </p:spPr>
        <p:txBody>
          <a:bodyPr anchor="t">
            <a:normAutofit lnSpcReduction="10000"/>
          </a:bodyPr>
          <a:lstStyle/>
          <a:p>
            <a:r>
              <a:rPr lang="pt-BR" sz="2500" dirty="0" smtClean="0"/>
              <a:t>Localmente: </a:t>
            </a:r>
          </a:p>
          <a:p>
            <a:pPr lvl="1"/>
            <a:r>
              <a:rPr lang="pt-BR" sz="2100" dirty="0" smtClean="0"/>
              <a:t>recuperação </a:t>
            </a:r>
            <a:r>
              <a:rPr lang="pt-BR" sz="2100" dirty="0"/>
              <a:t>mais rápida, já que os arquivos estão próximos</a:t>
            </a:r>
          </a:p>
          <a:p>
            <a:pPr lvl="1"/>
            <a:r>
              <a:rPr lang="pt-BR" sz="2100" dirty="0"/>
              <a:t>não protege em caso de acidentes naturais</a:t>
            </a:r>
          </a:p>
          <a:p>
            <a:r>
              <a:rPr lang="pt-BR" sz="2500" dirty="0"/>
              <a:t>remotamente (off-site)</a:t>
            </a:r>
          </a:p>
          <a:p>
            <a:pPr lvl="1"/>
            <a:r>
              <a:rPr lang="pt-BR" sz="2100" dirty="0"/>
              <a:t>garante a disponibilidade em caso de problemas no local onde estão os arquivos originais</a:t>
            </a:r>
          </a:p>
          <a:p>
            <a:pPr lvl="1"/>
            <a:r>
              <a:rPr lang="pt-BR" sz="2100" dirty="0"/>
              <a:t>a recuperação pode ser mais demorada</a:t>
            </a:r>
          </a:p>
          <a:p>
            <a:pPr lvl="2"/>
            <a:r>
              <a:rPr lang="pt-BR" sz="1700" dirty="0"/>
              <a:t>depende da velocidade da rede ou da distância do local onde as mídias estão armazenadas</a:t>
            </a:r>
          </a:p>
          <a:p>
            <a:pPr lvl="1"/>
            <a:r>
              <a:rPr lang="pt-BR" sz="2100" dirty="0"/>
              <a:t>pode comprometer a confidencialidade e integridade dos dados, caso não estejam criptografados</a:t>
            </a:r>
          </a:p>
          <a:p>
            <a:pPr lvl="2"/>
            <a:r>
              <a:rPr lang="pt-BR" sz="1700" dirty="0"/>
              <a:t>o acesso às mídias é mais difícil de ser controlado</a:t>
            </a:r>
            <a:endParaRPr lang="pt-BR" sz="400" dirty="0"/>
          </a:p>
        </p:txBody>
      </p:sp>
    </p:spTree>
    <p:extLst>
      <p:ext uri="{BB962C8B-B14F-4D97-AF65-F5344CB8AC3E}">
        <p14:creationId xmlns:p14="http://schemas.microsoft.com/office/powerpoint/2010/main" val="1460190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73653" y="441996"/>
            <a:ext cx="7594144" cy="1618489"/>
          </a:xfrm>
        </p:spPr>
        <p:txBody>
          <a:bodyPr anchor="ctr">
            <a:normAutofit/>
          </a:bodyPr>
          <a:lstStyle/>
          <a:p>
            <a:r>
              <a:rPr lang="pt-BR" sz="5400" dirty="0" smtClean="0"/>
              <a:t>Onde guardar os backups</a:t>
            </a:r>
            <a:endParaRPr lang="pt-BR" sz="5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63930" y="2060485"/>
            <a:ext cx="7239037" cy="4100618"/>
          </a:xfrm>
        </p:spPr>
        <p:txBody>
          <a:bodyPr anchor="t">
            <a:normAutofit fontScale="92500" lnSpcReduction="20000"/>
          </a:bodyPr>
          <a:lstStyle/>
          <a:p>
            <a:r>
              <a:rPr lang="pt-BR" sz="2500" dirty="0"/>
              <a:t>Siga a regra “3 – 2 – 1”, que consiste em: </a:t>
            </a:r>
          </a:p>
          <a:p>
            <a:pPr lvl="1"/>
            <a:r>
              <a:rPr lang="pt-BR" sz="2100" dirty="0"/>
              <a:t>ter pelo menos 3 cópias dos dados (a original e 2 backups)</a:t>
            </a:r>
          </a:p>
          <a:p>
            <a:pPr lvl="1"/>
            <a:r>
              <a:rPr lang="pt-BR" sz="2100" dirty="0"/>
              <a:t>armazenar as cópias em 2 tipos diferentes de mídias </a:t>
            </a:r>
          </a:p>
          <a:p>
            <a:pPr lvl="1"/>
            <a:r>
              <a:rPr lang="pt-BR" sz="2100" dirty="0"/>
              <a:t>manter ao menos 1 das cópias remota (ou ao menos off-line)</a:t>
            </a:r>
          </a:p>
          <a:p>
            <a:r>
              <a:rPr lang="pt-BR" sz="2500" dirty="0"/>
              <a:t>Cópias off-line são aquelas que estão desconectadas do sistema principal quando não estão sendo usadas</a:t>
            </a:r>
          </a:p>
          <a:p>
            <a:r>
              <a:rPr lang="pt-BR" sz="2500" dirty="0"/>
              <a:t>Para tentar detectar alterações indevidas em uma mídia:</a:t>
            </a:r>
          </a:p>
          <a:p>
            <a:pPr lvl="1"/>
            <a:r>
              <a:rPr lang="pt-BR" sz="2100" dirty="0"/>
              <a:t>gere os </a:t>
            </a:r>
            <a:r>
              <a:rPr lang="pt-BR" sz="2100" dirty="0" err="1"/>
              <a:t>hashes</a:t>
            </a:r>
            <a:r>
              <a:rPr lang="pt-BR" sz="2100" dirty="0"/>
              <a:t> dos arquivos antes de enviá-la para locais remotos</a:t>
            </a:r>
          </a:p>
          <a:p>
            <a:pPr lvl="1"/>
            <a:r>
              <a:rPr lang="pt-BR" sz="2100" dirty="0"/>
              <a:t>gere-os novamente antes de restaurá-los</a:t>
            </a:r>
          </a:p>
          <a:p>
            <a:pPr lvl="1"/>
            <a:r>
              <a:rPr lang="pt-BR" sz="2100" dirty="0" smtClean="0"/>
              <a:t>se </a:t>
            </a:r>
            <a:r>
              <a:rPr lang="pt-BR" sz="2100" dirty="0"/>
              <a:t>os dois </a:t>
            </a:r>
            <a:r>
              <a:rPr lang="pt-BR" sz="2100" dirty="0" err="1"/>
              <a:t>hashes</a:t>
            </a:r>
            <a:r>
              <a:rPr lang="pt-BR" sz="2100" dirty="0"/>
              <a:t> forem iguais, conclui-se que o arquivo não foi </a:t>
            </a:r>
            <a:r>
              <a:rPr lang="pt-BR" sz="2100" dirty="0" smtClean="0"/>
              <a:t>alterado</a:t>
            </a:r>
          </a:p>
          <a:p>
            <a:pPr lvl="1"/>
            <a:r>
              <a:rPr lang="pt-BR" sz="2100" dirty="0" smtClean="0"/>
              <a:t>Caso contrário, podem ser um forte indício de que o arquivo esteja corrompido ou foi modificado.</a:t>
            </a:r>
            <a:endParaRPr lang="pt-BR" sz="400" dirty="0"/>
          </a:p>
        </p:txBody>
      </p:sp>
    </p:spTree>
    <p:extLst>
      <p:ext uri="{BB962C8B-B14F-4D97-AF65-F5344CB8AC3E}">
        <p14:creationId xmlns:p14="http://schemas.microsoft.com/office/powerpoint/2010/main" val="2027301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1749</TotalTime>
  <Words>2569</Words>
  <Application>Microsoft Office PowerPoint</Application>
  <PresentationFormat>Apresentação na tela (4:3)</PresentationFormat>
  <Paragraphs>425</Paragraphs>
  <Slides>45</Slides>
  <Notes>39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45</vt:i4>
      </vt:variant>
    </vt:vector>
  </HeadingPairs>
  <TitlesOfParts>
    <vt:vector size="49" baseType="lpstr">
      <vt:lpstr>Arial</vt:lpstr>
      <vt:lpstr>Calibri</vt:lpstr>
      <vt:lpstr>Calibri Light</vt:lpstr>
      <vt:lpstr>Tema do Office</vt:lpstr>
      <vt:lpstr>FUNDAMENTOS DE INFORMÁTICA</vt:lpstr>
      <vt:lpstr>Segurança na Internet</vt:lpstr>
      <vt:lpstr>Backup</vt:lpstr>
      <vt:lpstr>Qual o valor dos seus dados?</vt:lpstr>
      <vt:lpstr>Funções do backup</vt:lpstr>
      <vt:lpstr>Como seus arquivos podem ser perdidos</vt:lpstr>
      <vt:lpstr>Como fazer backups</vt:lpstr>
      <vt:lpstr>Onde guardar os backups</vt:lpstr>
      <vt:lpstr>Onde guardar os backups</vt:lpstr>
      <vt:lpstr>Tipos do backup</vt:lpstr>
      <vt:lpstr>Por quanto tempo manter um backup</vt:lpstr>
      <vt:lpstr>Comércio Eletrônico</vt:lpstr>
      <vt:lpstr>Comércio eletrônico</vt:lpstr>
      <vt:lpstr>Comércio eletrônico</vt:lpstr>
      <vt:lpstr>Riscos principais</vt:lpstr>
      <vt:lpstr>Ao comprar pela internet</vt:lpstr>
      <vt:lpstr>Ao comprar pela internet</vt:lpstr>
      <vt:lpstr>Cuidados a serem tomados antes de comprar</vt:lpstr>
      <vt:lpstr>Cuidados a serem tomados antes de comprar</vt:lpstr>
      <vt:lpstr>Cuidados a serem tomados antes de comprar</vt:lpstr>
      <vt:lpstr>Cuidados a serem tomados antes de comprar</vt:lpstr>
      <vt:lpstr>Cuidados a serem tomados antes de comprar</vt:lpstr>
      <vt:lpstr>Cuidados a serem tomados antes de comprar</vt:lpstr>
      <vt:lpstr>Ao realizar a compra</vt:lpstr>
      <vt:lpstr>Ao realizar a compra</vt:lpstr>
      <vt:lpstr>Ao realizar a compra</vt:lpstr>
      <vt:lpstr>Internet banking</vt:lpstr>
      <vt:lpstr>Internet banking</vt:lpstr>
      <vt:lpstr>Internet banking</vt:lpstr>
      <vt:lpstr>Internet banking</vt:lpstr>
      <vt:lpstr>Principais riscos</vt:lpstr>
      <vt:lpstr>Cuidados</vt:lpstr>
      <vt:lpstr>Cuidados</vt:lpstr>
      <vt:lpstr>Cuidados</vt:lpstr>
      <vt:lpstr>Em caso de dúvidas ou problemas</vt:lpstr>
      <vt:lpstr>Qual a rede social que você utiliza?</vt:lpstr>
      <vt:lpstr>Qual a importância da rede social PF</vt:lpstr>
      <vt:lpstr>Qual a importância da rede social PJ</vt:lpstr>
      <vt:lpstr>Responda</vt:lpstr>
      <vt:lpstr>Senhas</vt:lpstr>
      <vt:lpstr>Senhas</vt:lpstr>
      <vt:lpstr>Senhas</vt:lpstr>
      <vt:lpstr>Dicas</vt:lpstr>
      <vt:lpstr>Dicas</vt:lpstr>
      <vt:lpstr>Dicas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Circuitos lógicos combinacionais e sequenciais</dc:title>
  <dc:creator>Matheus</dc:creator>
  <cp:lastModifiedBy>Matheus</cp:lastModifiedBy>
  <cp:revision>67</cp:revision>
  <dcterms:created xsi:type="dcterms:W3CDTF">2023-01-24T23:29:32Z</dcterms:created>
  <dcterms:modified xsi:type="dcterms:W3CDTF">2023-11-19T18:10:45Z</dcterms:modified>
</cp:coreProperties>
</file>

<file path=docProps/thumbnail.jpeg>
</file>